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4"/>
  </p:sldMasterIdLst>
  <p:notesMasterIdLst>
    <p:notesMasterId r:id="rId21"/>
  </p:notesMasterIdLst>
  <p:handoutMasterIdLst>
    <p:handoutMasterId r:id="rId22"/>
  </p:handoutMasterIdLst>
  <p:sldIdLst>
    <p:sldId id="290" r:id="rId5"/>
    <p:sldId id="301" r:id="rId6"/>
    <p:sldId id="298" r:id="rId7"/>
    <p:sldId id="300" r:id="rId8"/>
    <p:sldId id="299" r:id="rId9"/>
    <p:sldId id="291" r:id="rId10"/>
    <p:sldId id="295" r:id="rId11"/>
    <p:sldId id="258" r:id="rId12"/>
    <p:sldId id="280" r:id="rId13"/>
    <p:sldId id="289" r:id="rId14"/>
    <p:sldId id="294" r:id="rId15"/>
    <p:sldId id="276" r:id="rId16"/>
    <p:sldId id="278" r:id="rId17"/>
    <p:sldId id="292" r:id="rId18"/>
    <p:sldId id="273" r:id="rId19"/>
    <p:sldId id="302"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85602" autoAdjust="0"/>
  </p:normalViewPr>
  <p:slideViewPr>
    <p:cSldViewPr snapToGrid="0">
      <p:cViewPr varScale="1">
        <p:scale>
          <a:sx n="113" d="100"/>
          <a:sy n="113" d="100"/>
        </p:scale>
        <p:origin x="528" y="102"/>
      </p:cViewPr>
      <p:guideLst/>
    </p:cSldViewPr>
  </p:slideViewPr>
  <p:notesTextViewPr>
    <p:cViewPr>
      <p:scale>
        <a:sx n="3" d="2"/>
        <a:sy n="3" d="2"/>
      </p:scale>
      <p:origin x="0" y="0"/>
    </p:cViewPr>
  </p:notesTextViewPr>
  <p:notesViewPr>
    <p:cSldViewPr snapToGrid="0" showGuides="1">
      <p:cViewPr varScale="1">
        <p:scale>
          <a:sx n="60" d="100"/>
          <a:sy n="60" d="100"/>
        </p:scale>
        <p:origin x="3187" y="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5F8DEF-AA48-400C-A39C-D911044970F8}"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6D94E275-A013-480C-9CBD-502B1FF596FC}">
      <dgm:prSet/>
      <dgm:spPr/>
      <dgm:t>
        <a:bodyPr/>
        <a:lstStyle/>
        <a:p>
          <a:r>
            <a:rPr lang="en-US"/>
            <a:t>The social media landscape is ever-changing and rapidly evolving. Every year, new networks come and go, and social marketing strategies evolve. Every generation of consumers brings new ways of interacting with these social platforms. </a:t>
          </a:r>
        </a:p>
      </dgm:t>
    </dgm:pt>
    <dgm:pt modelId="{7E3ADD13-8633-4992-9B64-9487B9FF1A25}" type="parTrans" cxnId="{9E45A758-E8B4-4D43-A98B-977E0A2D6374}">
      <dgm:prSet/>
      <dgm:spPr/>
      <dgm:t>
        <a:bodyPr/>
        <a:lstStyle/>
        <a:p>
          <a:endParaRPr lang="en-US"/>
        </a:p>
      </dgm:t>
    </dgm:pt>
    <dgm:pt modelId="{43554288-C775-44D8-BE68-B630877F365A}" type="sibTrans" cxnId="{9E45A758-E8B4-4D43-A98B-977E0A2D6374}">
      <dgm:prSet/>
      <dgm:spPr/>
      <dgm:t>
        <a:bodyPr/>
        <a:lstStyle/>
        <a:p>
          <a:endParaRPr lang="en-US"/>
        </a:p>
      </dgm:t>
    </dgm:pt>
    <dgm:pt modelId="{36F71B83-D7C0-44C5-9F6D-9952E6C53983}">
      <dgm:prSet/>
      <dgm:spPr/>
      <dgm:t>
        <a:bodyPr/>
        <a:lstStyle/>
        <a:p>
          <a:r>
            <a:rPr lang="en-US"/>
            <a:t>* More than HALF of the world’s population uses social media now.</a:t>
          </a:r>
        </a:p>
      </dgm:t>
    </dgm:pt>
    <dgm:pt modelId="{CF20D12D-5497-4E85-A9CA-0AF754DA872E}" type="parTrans" cxnId="{F9BB63DF-D656-4A2B-BE68-4AB327B33A1E}">
      <dgm:prSet/>
      <dgm:spPr/>
      <dgm:t>
        <a:bodyPr/>
        <a:lstStyle/>
        <a:p>
          <a:endParaRPr lang="en-US"/>
        </a:p>
      </dgm:t>
    </dgm:pt>
    <dgm:pt modelId="{8289BF19-F9D1-47BA-B9E2-AF8B5FCC6D3A}" type="sibTrans" cxnId="{F9BB63DF-D656-4A2B-BE68-4AB327B33A1E}">
      <dgm:prSet/>
      <dgm:spPr/>
      <dgm:t>
        <a:bodyPr/>
        <a:lstStyle/>
        <a:p>
          <a:endParaRPr lang="en-US"/>
        </a:p>
      </dgm:t>
    </dgm:pt>
    <dgm:pt modelId="{C8B4F8C0-A9EA-430D-82F2-1A65D95A2717}">
      <dgm:prSet/>
      <dgm:spPr/>
      <dgm:t>
        <a:bodyPr/>
        <a:lstStyle/>
        <a:p>
          <a:r>
            <a:rPr lang="en-US" dirty="0"/>
            <a:t>* Around the world, there are 4.88 billion internet users now, which equals almost 62% of the world’s population</a:t>
          </a:r>
        </a:p>
      </dgm:t>
    </dgm:pt>
    <dgm:pt modelId="{164DC6CE-9F14-4D67-8C84-C6823EBC6599}" type="parTrans" cxnId="{EA40FF79-BBE4-4347-A4F8-548BACA17759}">
      <dgm:prSet/>
      <dgm:spPr/>
      <dgm:t>
        <a:bodyPr/>
        <a:lstStyle/>
        <a:p>
          <a:endParaRPr lang="en-US"/>
        </a:p>
      </dgm:t>
    </dgm:pt>
    <dgm:pt modelId="{A927106B-304A-48F6-821A-F4C1CE32DB23}" type="sibTrans" cxnId="{EA40FF79-BBE4-4347-A4F8-548BACA17759}">
      <dgm:prSet/>
      <dgm:spPr/>
      <dgm:t>
        <a:bodyPr/>
        <a:lstStyle/>
        <a:p>
          <a:endParaRPr lang="en-US"/>
        </a:p>
      </dgm:t>
    </dgm:pt>
    <dgm:pt modelId="{D4299126-0798-493B-953C-0941D64DFF7E}">
      <dgm:prSet/>
      <dgm:spPr/>
      <dgm:t>
        <a:bodyPr/>
        <a:lstStyle/>
        <a:p>
          <a:r>
            <a:rPr lang="en-US"/>
            <a:t>* Over the past 12 months, the number of active social media users has increased by more that 400 million.</a:t>
          </a:r>
        </a:p>
      </dgm:t>
    </dgm:pt>
    <dgm:pt modelId="{1A95EA2C-C1A0-4C87-8BD6-52FD2D4B3FC9}" type="parTrans" cxnId="{228AF147-5610-4A99-B86A-9A30BA1ECBF2}">
      <dgm:prSet/>
      <dgm:spPr/>
      <dgm:t>
        <a:bodyPr/>
        <a:lstStyle/>
        <a:p>
          <a:endParaRPr lang="en-US"/>
        </a:p>
      </dgm:t>
    </dgm:pt>
    <dgm:pt modelId="{05B93508-8037-4D99-AE50-60E3CDD76F24}" type="sibTrans" cxnId="{228AF147-5610-4A99-B86A-9A30BA1ECBF2}">
      <dgm:prSet/>
      <dgm:spPr/>
      <dgm:t>
        <a:bodyPr/>
        <a:lstStyle/>
        <a:p>
          <a:endParaRPr lang="en-US"/>
        </a:p>
      </dgm:t>
    </dgm:pt>
    <dgm:pt modelId="{5244EDF3-B85A-4B6F-AA47-A87426A310B2}">
      <dgm:prSet/>
      <dgm:spPr/>
      <dgm:t>
        <a:bodyPr/>
        <a:lstStyle/>
        <a:p>
          <a:r>
            <a:rPr lang="en-US"/>
            <a:t>* More that two-third of the world’s population have access to mobile devices contributing to 5.29 billion unique mobile users. * The average daily usage of social media is 2 hours and 27 mins. </a:t>
          </a:r>
        </a:p>
      </dgm:t>
    </dgm:pt>
    <dgm:pt modelId="{F8F7800B-D1F8-4CFA-9ACC-4F5345FED92B}" type="parTrans" cxnId="{488590BD-FEB9-4778-9FF8-AE61393163FC}">
      <dgm:prSet/>
      <dgm:spPr/>
      <dgm:t>
        <a:bodyPr/>
        <a:lstStyle/>
        <a:p>
          <a:endParaRPr lang="en-US"/>
        </a:p>
      </dgm:t>
    </dgm:pt>
    <dgm:pt modelId="{B5EAC27E-C2FA-448E-80CA-2B342F85E147}" type="sibTrans" cxnId="{488590BD-FEB9-4778-9FF8-AE61393163FC}">
      <dgm:prSet/>
      <dgm:spPr/>
      <dgm:t>
        <a:bodyPr/>
        <a:lstStyle/>
        <a:p>
          <a:endParaRPr lang="en-US"/>
        </a:p>
      </dgm:t>
    </dgm:pt>
    <dgm:pt modelId="{6983E48A-A94A-4BE3-82BD-A346D9A3BFB3}" type="pres">
      <dgm:prSet presAssocID="{955F8DEF-AA48-400C-A39C-D911044970F8}" presName="linear" presStyleCnt="0">
        <dgm:presLayoutVars>
          <dgm:animLvl val="lvl"/>
          <dgm:resizeHandles val="exact"/>
        </dgm:presLayoutVars>
      </dgm:prSet>
      <dgm:spPr/>
    </dgm:pt>
    <dgm:pt modelId="{33749685-6911-4AA4-8C35-ACE703302F62}" type="pres">
      <dgm:prSet presAssocID="{6D94E275-A013-480C-9CBD-502B1FF596FC}" presName="parentText" presStyleLbl="node1" presStyleIdx="0" presStyleCnt="5">
        <dgm:presLayoutVars>
          <dgm:chMax val="0"/>
          <dgm:bulletEnabled val="1"/>
        </dgm:presLayoutVars>
      </dgm:prSet>
      <dgm:spPr/>
    </dgm:pt>
    <dgm:pt modelId="{840B6172-0355-4A5A-BE40-1FB3DE3B86AF}" type="pres">
      <dgm:prSet presAssocID="{43554288-C775-44D8-BE68-B630877F365A}" presName="spacer" presStyleCnt="0"/>
      <dgm:spPr/>
    </dgm:pt>
    <dgm:pt modelId="{10F599F9-1939-46F3-AA69-22E5796C12BC}" type="pres">
      <dgm:prSet presAssocID="{36F71B83-D7C0-44C5-9F6D-9952E6C53983}" presName="parentText" presStyleLbl="node1" presStyleIdx="1" presStyleCnt="5">
        <dgm:presLayoutVars>
          <dgm:chMax val="0"/>
          <dgm:bulletEnabled val="1"/>
        </dgm:presLayoutVars>
      </dgm:prSet>
      <dgm:spPr/>
    </dgm:pt>
    <dgm:pt modelId="{33992D15-3773-4CF6-9A4B-137711725816}" type="pres">
      <dgm:prSet presAssocID="{8289BF19-F9D1-47BA-B9E2-AF8B5FCC6D3A}" presName="spacer" presStyleCnt="0"/>
      <dgm:spPr/>
    </dgm:pt>
    <dgm:pt modelId="{AA7170DD-556E-4C2C-9B89-85664392B1B4}" type="pres">
      <dgm:prSet presAssocID="{C8B4F8C0-A9EA-430D-82F2-1A65D95A2717}" presName="parentText" presStyleLbl="node1" presStyleIdx="2" presStyleCnt="5">
        <dgm:presLayoutVars>
          <dgm:chMax val="0"/>
          <dgm:bulletEnabled val="1"/>
        </dgm:presLayoutVars>
      </dgm:prSet>
      <dgm:spPr/>
    </dgm:pt>
    <dgm:pt modelId="{5096E9E3-FC97-4572-B5FB-45DBEA65D475}" type="pres">
      <dgm:prSet presAssocID="{A927106B-304A-48F6-821A-F4C1CE32DB23}" presName="spacer" presStyleCnt="0"/>
      <dgm:spPr/>
    </dgm:pt>
    <dgm:pt modelId="{CF621721-7FAC-4FFF-8395-0FB9683DE756}" type="pres">
      <dgm:prSet presAssocID="{D4299126-0798-493B-953C-0941D64DFF7E}" presName="parentText" presStyleLbl="node1" presStyleIdx="3" presStyleCnt="5">
        <dgm:presLayoutVars>
          <dgm:chMax val="0"/>
          <dgm:bulletEnabled val="1"/>
        </dgm:presLayoutVars>
      </dgm:prSet>
      <dgm:spPr/>
    </dgm:pt>
    <dgm:pt modelId="{8CE59F01-D2E1-4D51-8E08-11CEE3FC4A13}" type="pres">
      <dgm:prSet presAssocID="{05B93508-8037-4D99-AE50-60E3CDD76F24}" presName="spacer" presStyleCnt="0"/>
      <dgm:spPr/>
    </dgm:pt>
    <dgm:pt modelId="{ACC3BB0C-51AC-44E1-9C85-7DF88CD145C8}" type="pres">
      <dgm:prSet presAssocID="{5244EDF3-B85A-4B6F-AA47-A87426A310B2}" presName="parentText" presStyleLbl="node1" presStyleIdx="4" presStyleCnt="5">
        <dgm:presLayoutVars>
          <dgm:chMax val="0"/>
          <dgm:bulletEnabled val="1"/>
        </dgm:presLayoutVars>
      </dgm:prSet>
      <dgm:spPr/>
    </dgm:pt>
  </dgm:ptLst>
  <dgm:cxnLst>
    <dgm:cxn modelId="{228AF147-5610-4A99-B86A-9A30BA1ECBF2}" srcId="{955F8DEF-AA48-400C-A39C-D911044970F8}" destId="{D4299126-0798-493B-953C-0941D64DFF7E}" srcOrd="3" destOrd="0" parTransId="{1A95EA2C-C1A0-4C87-8BD6-52FD2D4B3FC9}" sibTransId="{05B93508-8037-4D99-AE50-60E3CDD76F24}"/>
    <dgm:cxn modelId="{7B3C4357-D73B-4FF7-BE46-551157693D1B}" type="presOf" srcId="{5244EDF3-B85A-4B6F-AA47-A87426A310B2}" destId="{ACC3BB0C-51AC-44E1-9C85-7DF88CD145C8}" srcOrd="0" destOrd="0" presId="urn:microsoft.com/office/officeart/2005/8/layout/vList2"/>
    <dgm:cxn modelId="{9E45A758-E8B4-4D43-A98B-977E0A2D6374}" srcId="{955F8DEF-AA48-400C-A39C-D911044970F8}" destId="{6D94E275-A013-480C-9CBD-502B1FF596FC}" srcOrd="0" destOrd="0" parTransId="{7E3ADD13-8633-4992-9B64-9487B9FF1A25}" sibTransId="{43554288-C775-44D8-BE68-B630877F365A}"/>
    <dgm:cxn modelId="{EA40FF79-BBE4-4347-A4F8-548BACA17759}" srcId="{955F8DEF-AA48-400C-A39C-D911044970F8}" destId="{C8B4F8C0-A9EA-430D-82F2-1A65D95A2717}" srcOrd="2" destOrd="0" parTransId="{164DC6CE-9F14-4D67-8C84-C6823EBC6599}" sibTransId="{A927106B-304A-48F6-821A-F4C1CE32DB23}"/>
    <dgm:cxn modelId="{A7567B84-201D-439D-9A4A-C30AFC086DB5}" type="presOf" srcId="{C8B4F8C0-A9EA-430D-82F2-1A65D95A2717}" destId="{AA7170DD-556E-4C2C-9B89-85664392B1B4}" srcOrd="0" destOrd="0" presId="urn:microsoft.com/office/officeart/2005/8/layout/vList2"/>
    <dgm:cxn modelId="{0840868C-EFD6-40FF-8DFD-3EC1A8ED0E51}" type="presOf" srcId="{D4299126-0798-493B-953C-0941D64DFF7E}" destId="{CF621721-7FAC-4FFF-8395-0FB9683DE756}" srcOrd="0" destOrd="0" presId="urn:microsoft.com/office/officeart/2005/8/layout/vList2"/>
    <dgm:cxn modelId="{59C7F4A6-02D6-4288-8CFD-3C99D432D494}" type="presOf" srcId="{6D94E275-A013-480C-9CBD-502B1FF596FC}" destId="{33749685-6911-4AA4-8C35-ACE703302F62}" srcOrd="0" destOrd="0" presId="urn:microsoft.com/office/officeart/2005/8/layout/vList2"/>
    <dgm:cxn modelId="{488590BD-FEB9-4778-9FF8-AE61393163FC}" srcId="{955F8DEF-AA48-400C-A39C-D911044970F8}" destId="{5244EDF3-B85A-4B6F-AA47-A87426A310B2}" srcOrd="4" destOrd="0" parTransId="{F8F7800B-D1F8-4CFA-9ACC-4F5345FED92B}" sibTransId="{B5EAC27E-C2FA-448E-80CA-2B342F85E147}"/>
    <dgm:cxn modelId="{60139AD2-272D-4AA6-8337-12541AB64823}" type="presOf" srcId="{36F71B83-D7C0-44C5-9F6D-9952E6C53983}" destId="{10F599F9-1939-46F3-AA69-22E5796C12BC}" srcOrd="0" destOrd="0" presId="urn:microsoft.com/office/officeart/2005/8/layout/vList2"/>
    <dgm:cxn modelId="{F9BB63DF-D656-4A2B-BE68-4AB327B33A1E}" srcId="{955F8DEF-AA48-400C-A39C-D911044970F8}" destId="{36F71B83-D7C0-44C5-9F6D-9952E6C53983}" srcOrd="1" destOrd="0" parTransId="{CF20D12D-5497-4E85-A9CA-0AF754DA872E}" sibTransId="{8289BF19-F9D1-47BA-B9E2-AF8B5FCC6D3A}"/>
    <dgm:cxn modelId="{B25A7AE3-BA4A-4C80-B902-FCA7449651CF}" type="presOf" srcId="{955F8DEF-AA48-400C-A39C-D911044970F8}" destId="{6983E48A-A94A-4BE3-82BD-A346D9A3BFB3}" srcOrd="0" destOrd="0" presId="urn:microsoft.com/office/officeart/2005/8/layout/vList2"/>
    <dgm:cxn modelId="{5E1FFC37-BDD6-473C-B0FA-535E82A13442}" type="presParOf" srcId="{6983E48A-A94A-4BE3-82BD-A346D9A3BFB3}" destId="{33749685-6911-4AA4-8C35-ACE703302F62}" srcOrd="0" destOrd="0" presId="urn:microsoft.com/office/officeart/2005/8/layout/vList2"/>
    <dgm:cxn modelId="{5C30A76D-57F5-4950-B77E-6B4EB98BCE96}" type="presParOf" srcId="{6983E48A-A94A-4BE3-82BD-A346D9A3BFB3}" destId="{840B6172-0355-4A5A-BE40-1FB3DE3B86AF}" srcOrd="1" destOrd="0" presId="urn:microsoft.com/office/officeart/2005/8/layout/vList2"/>
    <dgm:cxn modelId="{E2EC2F4D-D88C-4888-B3C3-B9EA2353EB9A}" type="presParOf" srcId="{6983E48A-A94A-4BE3-82BD-A346D9A3BFB3}" destId="{10F599F9-1939-46F3-AA69-22E5796C12BC}" srcOrd="2" destOrd="0" presId="urn:microsoft.com/office/officeart/2005/8/layout/vList2"/>
    <dgm:cxn modelId="{3D8C26C8-3CF9-430D-AB19-07AC40A7E7AE}" type="presParOf" srcId="{6983E48A-A94A-4BE3-82BD-A346D9A3BFB3}" destId="{33992D15-3773-4CF6-9A4B-137711725816}" srcOrd="3" destOrd="0" presId="urn:microsoft.com/office/officeart/2005/8/layout/vList2"/>
    <dgm:cxn modelId="{FE43E4A2-38C9-47B5-B83F-B592CA9547B6}" type="presParOf" srcId="{6983E48A-A94A-4BE3-82BD-A346D9A3BFB3}" destId="{AA7170DD-556E-4C2C-9B89-85664392B1B4}" srcOrd="4" destOrd="0" presId="urn:microsoft.com/office/officeart/2005/8/layout/vList2"/>
    <dgm:cxn modelId="{853A120B-26FB-45D5-975D-A9C8DA7B0B0D}" type="presParOf" srcId="{6983E48A-A94A-4BE3-82BD-A346D9A3BFB3}" destId="{5096E9E3-FC97-4572-B5FB-45DBEA65D475}" srcOrd="5" destOrd="0" presId="urn:microsoft.com/office/officeart/2005/8/layout/vList2"/>
    <dgm:cxn modelId="{66BE821F-667E-403A-881D-5208C6707F18}" type="presParOf" srcId="{6983E48A-A94A-4BE3-82BD-A346D9A3BFB3}" destId="{CF621721-7FAC-4FFF-8395-0FB9683DE756}" srcOrd="6" destOrd="0" presId="urn:microsoft.com/office/officeart/2005/8/layout/vList2"/>
    <dgm:cxn modelId="{5E256839-6261-4B8F-AFEB-97040E929A77}" type="presParOf" srcId="{6983E48A-A94A-4BE3-82BD-A346D9A3BFB3}" destId="{8CE59F01-D2E1-4D51-8E08-11CEE3FC4A13}" srcOrd="7" destOrd="0" presId="urn:microsoft.com/office/officeart/2005/8/layout/vList2"/>
    <dgm:cxn modelId="{36C2AB28-E29F-4FD2-9197-96C47B46FA2C}" type="presParOf" srcId="{6983E48A-A94A-4BE3-82BD-A346D9A3BFB3}" destId="{ACC3BB0C-51AC-44E1-9C85-7DF88CD145C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0E0C6D-CD04-4EC4-A865-D09A3E202B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C5AFC98-43B3-49F7-A923-BF00423D8D96}">
      <dgm:prSet/>
      <dgm:spPr/>
      <dgm:t>
        <a:bodyPr/>
        <a:lstStyle/>
        <a:p>
          <a:r>
            <a:rPr lang="en-US" dirty="0"/>
            <a:t>By utilizing community Facebook groups, we communicate </a:t>
          </a:r>
          <a:r>
            <a:rPr lang="en-US" u="sng" dirty="0"/>
            <a:t>your</a:t>
          </a:r>
          <a:r>
            <a:rPr lang="en-US" dirty="0"/>
            <a:t> message in a strategic way to create brand awareness, establish yourself as a dominant figure in your community, and most importantly, generate leads for your business. </a:t>
          </a:r>
        </a:p>
      </dgm:t>
    </dgm:pt>
    <dgm:pt modelId="{FECF5613-00D6-4C82-9560-6D08A5198546}" type="parTrans" cxnId="{AA820E83-219F-439C-8F56-EC1E38E83583}">
      <dgm:prSet/>
      <dgm:spPr/>
      <dgm:t>
        <a:bodyPr/>
        <a:lstStyle/>
        <a:p>
          <a:endParaRPr lang="en-US"/>
        </a:p>
      </dgm:t>
    </dgm:pt>
    <dgm:pt modelId="{7AA50B0B-8DC2-40F9-B579-D80DFFE3625F}" type="sibTrans" cxnId="{AA820E83-219F-439C-8F56-EC1E38E83583}">
      <dgm:prSet/>
      <dgm:spPr/>
      <dgm:t>
        <a:bodyPr/>
        <a:lstStyle/>
        <a:p>
          <a:endParaRPr lang="en-US"/>
        </a:p>
      </dgm:t>
    </dgm:pt>
    <dgm:pt modelId="{49FBB7B5-E736-439E-85F5-F186FBBFC47E}">
      <dgm:prSet/>
      <dgm:spPr/>
      <dgm:t>
        <a:bodyPr/>
        <a:lstStyle/>
        <a:p>
          <a:r>
            <a:rPr lang="en-US" dirty="0"/>
            <a:t>Similar to how SEO is cracking the code for Google search, we are cracking the code for Social Media organic networking. By commenting, posting, and messaging in these high-volume local groups, we are able to generate up to 10,000-50,000 views a week and, even more importantly, 15-20 leads. Over time these numbers continue to increase.</a:t>
          </a:r>
        </a:p>
      </dgm:t>
    </dgm:pt>
    <dgm:pt modelId="{F96E06F5-9333-440F-83DD-CC2B8DA49735}" type="parTrans" cxnId="{FCF3B60E-48C0-426E-A5AA-C426B8125FCE}">
      <dgm:prSet/>
      <dgm:spPr/>
      <dgm:t>
        <a:bodyPr/>
        <a:lstStyle/>
        <a:p>
          <a:endParaRPr lang="en-US"/>
        </a:p>
      </dgm:t>
    </dgm:pt>
    <dgm:pt modelId="{5880C953-69F8-4D9B-B149-E0974F38A120}" type="sibTrans" cxnId="{FCF3B60E-48C0-426E-A5AA-C426B8125FCE}">
      <dgm:prSet/>
      <dgm:spPr/>
      <dgm:t>
        <a:bodyPr/>
        <a:lstStyle/>
        <a:p>
          <a:endParaRPr lang="en-US"/>
        </a:p>
      </dgm:t>
    </dgm:pt>
    <dgm:pt modelId="{56E2DAD3-4B1B-4492-94DC-DFB84F6453AF}" type="pres">
      <dgm:prSet presAssocID="{010E0C6D-CD04-4EC4-A865-D09A3E202B71}" presName="linear" presStyleCnt="0">
        <dgm:presLayoutVars>
          <dgm:animLvl val="lvl"/>
          <dgm:resizeHandles val="exact"/>
        </dgm:presLayoutVars>
      </dgm:prSet>
      <dgm:spPr/>
    </dgm:pt>
    <dgm:pt modelId="{33478DD1-F1E7-47BA-A252-9E59B33E8C66}" type="pres">
      <dgm:prSet presAssocID="{7C5AFC98-43B3-49F7-A923-BF00423D8D96}" presName="parentText" presStyleLbl="node1" presStyleIdx="0" presStyleCnt="2" custScaleX="66332" custScaleY="75068" custLinFactNeighborX="-24180" custLinFactNeighborY="37138">
        <dgm:presLayoutVars>
          <dgm:chMax val="0"/>
          <dgm:bulletEnabled val="1"/>
        </dgm:presLayoutVars>
      </dgm:prSet>
      <dgm:spPr/>
    </dgm:pt>
    <dgm:pt modelId="{9F674CCE-1BE8-4070-84D3-37B7D9F403B8}" type="pres">
      <dgm:prSet presAssocID="{7AA50B0B-8DC2-40F9-B579-D80DFFE3625F}" presName="spacer" presStyleCnt="0"/>
      <dgm:spPr/>
    </dgm:pt>
    <dgm:pt modelId="{29913A05-2BA8-47C8-B907-ED04FA56A347}" type="pres">
      <dgm:prSet presAssocID="{49FBB7B5-E736-439E-85F5-F186FBBFC47E}" presName="parentText" presStyleLbl="node1" presStyleIdx="1" presStyleCnt="2" custScaleX="66379" custScaleY="102459" custLinFactY="11662" custLinFactNeighborX="-24167" custLinFactNeighborY="100000">
        <dgm:presLayoutVars>
          <dgm:chMax val="0"/>
          <dgm:bulletEnabled val="1"/>
        </dgm:presLayoutVars>
      </dgm:prSet>
      <dgm:spPr/>
    </dgm:pt>
  </dgm:ptLst>
  <dgm:cxnLst>
    <dgm:cxn modelId="{FCF3B60E-48C0-426E-A5AA-C426B8125FCE}" srcId="{010E0C6D-CD04-4EC4-A865-D09A3E202B71}" destId="{49FBB7B5-E736-439E-85F5-F186FBBFC47E}" srcOrd="1" destOrd="0" parTransId="{F96E06F5-9333-440F-83DD-CC2B8DA49735}" sibTransId="{5880C953-69F8-4D9B-B149-E0974F38A120}"/>
    <dgm:cxn modelId="{E95A3842-0C12-41E2-A1E7-1779421C4AAF}" type="presOf" srcId="{49FBB7B5-E736-439E-85F5-F186FBBFC47E}" destId="{29913A05-2BA8-47C8-B907-ED04FA56A347}" srcOrd="0" destOrd="0" presId="urn:microsoft.com/office/officeart/2005/8/layout/vList2"/>
    <dgm:cxn modelId="{B4D30C76-5693-4794-8031-8F2EC63B7364}" type="presOf" srcId="{7C5AFC98-43B3-49F7-A923-BF00423D8D96}" destId="{33478DD1-F1E7-47BA-A252-9E59B33E8C66}" srcOrd="0" destOrd="0" presId="urn:microsoft.com/office/officeart/2005/8/layout/vList2"/>
    <dgm:cxn modelId="{AA820E83-219F-439C-8F56-EC1E38E83583}" srcId="{010E0C6D-CD04-4EC4-A865-D09A3E202B71}" destId="{7C5AFC98-43B3-49F7-A923-BF00423D8D96}" srcOrd="0" destOrd="0" parTransId="{FECF5613-00D6-4C82-9560-6D08A5198546}" sibTransId="{7AA50B0B-8DC2-40F9-B579-D80DFFE3625F}"/>
    <dgm:cxn modelId="{1B3314ED-7E3D-409F-B5A0-4841F270E0B5}" type="presOf" srcId="{010E0C6D-CD04-4EC4-A865-D09A3E202B71}" destId="{56E2DAD3-4B1B-4492-94DC-DFB84F6453AF}" srcOrd="0" destOrd="0" presId="urn:microsoft.com/office/officeart/2005/8/layout/vList2"/>
    <dgm:cxn modelId="{6F07E83D-C6DA-4B78-8542-0B4D80ED112F}" type="presParOf" srcId="{56E2DAD3-4B1B-4492-94DC-DFB84F6453AF}" destId="{33478DD1-F1E7-47BA-A252-9E59B33E8C66}" srcOrd="0" destOrd="0" presId="urn:microsoft.com/office/officeart/2005/8/layout/vList2"/>
    <dgm:cxn modelId="{D3FBFFC6-A8DE-4FDC-A49A-505BCDE150F2}" type="presParOf" srcId="{56E2DAD3-4B1B-4492-94DC-DFB84F6453AF}" destId="{9F674CCE-1BE8-4070-84D3-37B7D9F403B8}" srcOrd="1" destOrd="0" presId="urn:microsoft.com/office/officeart/2005/8/layout/vList2"/>
    <dgm:cxn modelId="{F3DAE31A-422C-4343-9995-B031767D8C14}" type="presParOf" srcId="{56E2DAD3-4B1B-4492-94DC-DFB84F6453AF}" destId="{29913A05-2BA8-47C8-B907-ED04FA56A347}" srcOrd="2"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F07F19-1F50-4B42-A7A0-278DF9D25BB1}"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C2F8C7F7-44C4-414A-BCCD-56E91DD0A777}">
      <dgm:prSet custT="1"/>
      <dgm:spPr>
        <a:solidFill>
          <a:schemeClr val="bg1"/>
        </a:solidFill>
        <a:ln>
          <a:solidFill>
            <a:schemeClr val="bg2">
              <a:lumMod val="75000"/>
            </a:schemeClr>
          </a:solidFill>
        </a:ln>
      </dgm:spPr>
      <dgm:t>
        <a:bodyPr lIns="72000" rIns="72000"/>
        <a:lstStyle/>
        <a:p>
          <a:pPr>
            <a:lnSpc>
              <a:spcPct val="100000"/>
            </a:lnSpc>
          </a:pPr>
          <a:r>
            <a:rPr lang="en-US" sz="1800" kern="1200" dirty="0">
              <a:solidFill>
                <a:schemeClr val="bg2">
                  <a:lumMod val="50000"/>
                </a:schemeClr>
              </a:solidFill>
            </a:rPr>
            <a:t>Our</a:t>
          </a:r>
          <a:r>
            <a:rPr lang="en-US" sz="1800" kern="1200" baseline="0" dirty="0">
              <a:solidFill>
                <a:schemeClr val="bg2">
                  <a:lumMod val="50000"/>
                </a:schemeClr>
              </a:solidFill>
            </a:rPr>
            <a:t> Social Media gives you a specialist who works one-on-one with you to organically aid the online presence of your business &amp; brand!</a:t>
          </a:r>
        </a:p>
        <a:p>
          <a:pPr>
            <a:lnSpc>
              <a:spcPct val="100000"/>
            </a:lnSpc>
          </a:pPr>
          <a:endParaRPr lang="en-US" sz="1800" kern="1200" baseline="0" dirty="0">
            <a:solidFill>
              <a:schemeClr val="bg2">
                <a:lumMod val="50000"/>
              </a:schemeClr>
            </a:solidFill>
          </a:endParaRPr>
        </a:p>
        <a:p>
          <a:pPr>
            <a:lnSpc>
              <a:spcPct val="100000"/>
            </a:lnSpc>
          </a:pPr>
          <a:r>
            <a:rPr lang="en-US" sz="1800" kern="1200" baseline="0" dirty="0">
              <a:solidFill>
                <a:schemeClr val="bg2">
                  <a:lumMod val="50000"/>
                </a:schemeClr>
              </a:solidFill>
            </a:rPr>
            <a:t>We provide value and opportunities while producing trusted results.</a:t>
          </a:r>
        </a:p>
        <a:p>
          <a:pPr>
            <a:lnSpc>
              <a:spcPct val="100000"/>
            </a:lnSpc>
          </a:pPr>
          <a:r>
            <a:rPr lang="en-US" sz="1800" kern="1200" baseline="0" dirty="0">
              <a:solidFill>
                <a:schemeClr val="bg2">
                  <a:lumMod val="50000"/>
                </a:schemeClr>
              </a:solidFill>
            </a:rPr>
            <a:t>Our focus is to be an extension of your company.</a:t>
          </a:r>
        </a:p>
        <a:p>
          <a:pPr>
            <a:lnSpc>
              <a:spcPct val="100000"/>
            </a:lnSpc>
          </a:pPr>
          <a:endParaRPr lang="en-US" sz="1800" kern="1200" baseline="0" dirty="0">
            <a:solidFill>
              <a:schemeClr val="bg2">
                <a:lumMod val="50000"/>
              </a:schemeClr>
            </a:solidFill>
          </a:endParaRPr>
        </a:p>
        <a:p>
          <a:pPr>
            <a:lnSpc>
              <a:spcPct val="100000"/>
            </a:lnSpc>
          </a:pPr>
          <a:r>
            <a:rPr lang="en-US" sz="1800" kern="1200" baseline="0" dirty="0">
              <a:solidFill>
                <a:schemeClr val="bg2">
                  <a:lumMod val="50000"/>
                </a:schemeClr>
              </a:solidFill>
            </a:rPr>
            <a:t>Whether you’re looking to increase your brand awareness, expand your online community, or develop customers, our social media expertise will assist you every step of the way!</a:t>
          </a:r>
        </a:p>
      </dgm:t>
    </dgm:pt>
    <dgm:pt modelId="{E6C6DF88-9436-40D7-BA84-18FE896A6151}" type="parTrans" cxnId="{14D43B81-F92D-4CD8-9D1E-78CBF092C750}">
      <dgm:prSet/>
      <dgm:spPr/>
      <dgm:t>
        <a:bodyPr/>
        <a:lstStyle/>
        <a:p>
          <a:endParaRPr lang="en-US"/>
        </a:p>
      </dgm:t>
    </dgm:pt>
    <dgm:pt modelId="{4E39967D-43EF-4F15-814A-2F491D900D43}" type="sibTrans" cxnId="{14D43B81-F92D-4CD8-9D1E-78CBF092C750}">
      <dgm:prSet phldrT="5" phldr="0"/>
      <dgm:spPr/>
      <dgm:t>
        <a:bodyPr/>
        <a:lstStyle/>
        <a:p>
          <a:endParaRPr lang="en-US"/>
        </a:p>
      </dgm:t>
    </dgm:pt>
    <dgm:pt modelId="{4E64F3BE-FCB4-4A08-B87A-F5CB54DD3418}" type="pres">
      <dgm:prSet presAssocID="{D0F07F19-1F50-4B42-A7A0-278DF9D25BB1}" presName="root" presStyleCnt="0">
        <dgm:presLayoutVars>
          <dgm:dir/>
          <dgm:resizeHandles val="exact"/>
        </dgm:presLayoutVars>
      </dgm:prSet>
      <dgm:spPr/>
    </dgm:pt>
    <dgm:pt modelId="{5D9D17A7-18CB-4A0A-A5FD-455D7CE2CE13}" type="pres">
      <dgm:prSet presAssocID="{C2F8C7F7-44C4-414A-BCCD-56E91DD0A777}" presName="compNode" presStyleCnt="0"/>
      <dgm:spPr/>
    </dgm:pt>
    <dgm:pt modelId="{80E450B8-E7FC-47B7-BDC3-7CC2412095FB}" type="pres">
      <dgm:prSet presAssocID="{C2F8C7F7-44C4-414A-BCCD-56E91DD0A777}" presName="bgRect" presStyleLbl="bgShp" presStyleIdx="0" presStyleCnt="1" custScaleY="108405" custLinFactNeighborX="15" custLinFactNeighborY="4099"/>
      <dgm:spPr/>
    </dgm:pt>
    <dgm:pt modelId="{291BE77F-B0BB-4E74-857D-B94767E6D30B}" type="pres">
      <dgm:prSet presAssocID="{C2F8C7F7-44C4-414A-BCCD-56E91DD0A777}"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nections"/>
        </a:ext>
      </dgm:extLst>
    </dgm:pt>
    <dgm:pt modelId="{D56F2A70-4701-43A3-A3C6-9349408EFFDF}" type="pres">
      <dgm:prSet presAssocID="{C2F8C7F7-44C4-414A-BCCD-56E91DD0A777}" presName="spaceRect" presStyleCnt="0"/>
      <dgm:spPr/>
    </dgm:pt>
    <dgm:pt modelId="{0894F2B1-EE64-48A9-BA6F-701E4CB659E1}" type="pres">
      <dgm:prSet presAssocID="{C2F8C7F7-44C4-414A-BCCD-56E91DD0A777}" presName="parTx" presStyleLbl="revTx" presStyleIdx="0" presStyleCnt="1">
        <dgm:presLayoutVars>
          <dgm:chMax val="0"/>
          <dgm:chPref val="0"/>
        </dgm:presLayoutVars>
      </dgm:prSet>
      <dgm:spPr/>
    </dgm:pt>
  </dgm:ptLst>
  <dgm:cxnLst>
    <dgm:cxn modelId="{E10A1D3E-1AC0-41B8-9706-719EDCD2B4FD}" type="presOf" srcId="{C2F8C7F7-44C4-414A-BCCD-56E91DD0A777}" destId="{0894F2B1-EE64-48A9-BA6F-701E4CB659E1}" srcOrd="0" destOrd="0" presId="urn:microsoft.com/office/officeart/2018/2/layout/IconVerticalSolidList"/>
    <dgm:cxn modelId="{B656D175-3A64-4F63-86AE-F84C1D2E9767}" type="presOf" srcId="{D0F07F19-1F50-4B42-A7A0-278DF9D25BB1}" destId="{4E64F3BE-FCB4-4A08-B87A-F5CB54DD3418}" srcOrd="0" destOrd="0" presId="urn:microsoft.com/office/officeart/2018/2/layout/IconVerticalSolidList"/>
    <dgm:cxn modelId="{14D43B81-F92D-4CD8-9D1E-78CBF092C750}" srcId="{D0F07F19-1F50-4B42-A7A0-278DF9D25BB1}" destId="{C2F8C7F7-44C4-414A-BCCD-56E91DD0A777}" srcOrd="0" destOrd="0" parTransId="{E6C6DF88-9436-40D7-BA84-18FE896A6151}" sibTransId="{4E39967D-43EF-4F15-814A-2F491D900D43}"/>
    <dgm:cxn modelId="{32E9521D-2369-4DD1-AB44-CB5C21EA6C88}" type="presParOf" srcId="{4E64F3BE-FCB4-4A08-B87A-F5CB54DD3418}" destId="{5D9D17A7-18CB-4A0A-A5FD-455D7CE2CE13}" srcOrd="0" destOrd="0" presId="urn:microsoft.com/office/officeart/2018/2/layout/IconVerticalSolidList"/>
    <dgm:cxn modelId="{99640E7C-98A9-40F7-9235-9B391C3A535C}" type="presParOf" srcId="{5D9D17A7-18CB-4A0A-A5FD-455D7CE2CE13}" destId="{80E450B8-E7FC-47B7-BDC3-7CC2412095FB}" srcOrd="0" destOrd="0" presId="urn:microsoft.com/office/officeart/2018/2/layout/IconVerticalSolidList"/>
    <dgm:cxn modelId="{01ED3001-E94B-4A5C-AB3C-8908C67C2D00}" type="presParOf" srcId="{5D9D17A7-18CB-4A0A-A5FD-455D7CE2CE13}" destId="{291BE77F-B0BB-4E74-857D-B94767E6D30B}" srcOrd="1" destOrd="0" presId="urn:microsoft.com/office/officeart/2018/2/layout/IconVerticalSolidList"/>
    <dgm:cxn modelId="{9B6B5188-47EE-4140-A17B-9C33A0DB60A7}" type="presParOf" srcId="{5D9D17A7-18CB-4A0A-A5FD-455D7CE2CE13}" destId="{D56F2A70-4701-43A3-A3C6-9349408EFFDF}" srcOrd="2" destOrd="0" presId="urn:microsoft.com/office/officeart/2018/2/layout/IconVerticalSolidList"/>
    <dgm:cxn modelId="{691CF1FA-8DF7-42E5-87B1-55BB6A1BD755}" type="presParOf" srcId="{5D9D17A7-18CB-4A0A-A5FD-455D7CE2CE13}" destId="{0894F2B1-EE64-48A9-BA6F-701E4CB659E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F07F19-1F50-4B42-A7A0-278DF9D25BB1}"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45C05D71-A2F4-4802-A6E9-B4776FC702AA}">
      <dgm:prSet custT="1"/>
      <dgm:spPr/>
      <dgm:t>
        <a:bodyPr lIns="72000" rIns="72000"/>
        <a:lstStyle/>
        <a:p>
          <a:pPr>
            <a:buNone/>
          </a:pPr>
          <a:r>
            <a:rPr lang="en-US" sz="1800" b="1" dirty="0">
              <a:solidFill>
                <a:schemeClr val="tx2"/>
              </a:solidFill>
            </a:rPr>
            <a:t>How What We Do Works:</a:t>
          </a:r>
          <a:br>
            <a:rPr lang="en-US" sz="1600" dirty="0"/>
          </a:br>
          <a:endParaRPr lang="en-US" sz="1600" dirty="0"/>
        </a:p>
        <a:p>
          <a:pPr>
            <a:buNone/>
          </a:pPr>
          <a:r>
            <a:rPr lang="en-US" sz="1600" b="1" dirty="0">
              <a:solidFill>
                <a:srgbClr val="FFFF00"/>
              </a:solidFill>
            </a:rPr>
            <a:t>* Join 100’s of Local Groups</a:t>
          </a:r>
        </a:p>
        <a:p>
          <a:pPr>
            <a:buNone/>
          </a:pPr>
          <a:r>
            <a:rPr lang="en-US" sz="1600" b="0" dirty="0"/>
            <a:t> Our team goes through your local area and finds 100’s of the most active Facebook community groups and joins them! We will then post in these groups multiple times a week to grow your brand and literally reach thousands of people in your community!</a:t>
          </a:r>
          <a:br>
            <a:rPr lang="en-US" sz="1600" b="0" dirty="0"/>
          </a:br>
          <a:endParaRPr lang="en-US" sz="1600" b="0" dirty="0"/>
        </a:p>
        <a:p>
          <a:pPr>
            <a:buNone/>
          </a:pPr>
          <a:r>
            <a:rPr lang="en-US" sz="1600" b="1" dirty="0">
              <a:solidFill>
                <a:srgbClr val="FFFF00"/>
              </a:solidFill>
            </a:rPr>
            <a:t>* Generate Referral Leads Like Never Before</a:t>
          </a:r>
        </a:p>
        <a:p>
          <a:pPr>
            <a:buNone/>
          </a:pPr>
          <a:r>
            <a:rPr lang="en-US" sz="1600" b="0" dirty="0"/>
            <a:t>We all know referrals are the best type of leads in any business, but until now it’s hard to scale your ability to get referrals. This is the special part! Our team monitors all of these groups for people asking for recommendations for your specific services. We then recommend your company from our personal page and then message them on your behalf to start the conversation for you! When this happens, you will be notified of a new lead in your inbox.</a:t>
          </a:r>
        </a:p>
        <a:p>
          <a:pPr>
            <a:buNone/>
          </a:pPr>
          <a:endParaRPr lang="en-US" sz="1600" b="1" dirty="0"/>
        </a:p>
      </dgm:t>
    </dgm:pt>
    <dgm:pt modelId="{37348947-FC28-455D-B461-F439DFBCEFDA}" type="parTrans" cxnId="{CA3ABF94-B153-4784-8F28-C466EAF165C1}">
      <dgm:prSet/>
      <dgm:spPr/>
      <dgm:t>
        <a:bodyPr/>
        <a:lstStyle/>
        <a:p>
          <a:endParaRPr lang="en-US"/>
        </a:p>
      </dgm:t>
    </dgm:pt>
    <dgm:pt modelId="{5B3B7C69-5009-4861-B003-5ED7262AA5F6}" type="sibTrans" cxnId="{CA3ABF94-B153-4784-8F28-C466EAF165C1}">
      <dgm:prSet/>
      <dgm:spPr/>
      <dgm:t>
        <a:bodyPr/>
        <a:lstStyle/>
        <a:p>
          <a:endParaRPr lang="en-US"/>
        </a:p>
      </dgm:t>
    </dgm:pt>
    <dgm:pt modelId="{1C3CEBC3-319A-4430-A4B8-ADF30A8AFD76}" type="pres">
      <dgm:prSet presAssocID="{D0F07F19-1F50-4B42-A7A0-278DF9D25BB1}" presName="diagram" presStyleCnt="0">
        <dgm:presLayoutVars>
          <dgm:dir/>
          <dgm:resizeHandles val="exact"/>
        </dgm:presLayoutVars>
      </dgm:prSet>
      <dgm:spPr/>
    </dgm:pt>
    <dgm:pt modelId="{BE859613-C754-44FA-A297-E1E4705CA2B4}" type="pres">
      <dgm:prSet presAssocID="{45C05D71-A2F4-4802-A6E9-B4776FC702AA}" presName="node" presStyleLbl="node1" presStyleIdx="0" presStyleCnt="1">
        <dgm:presLayoutVars>
          <dgm:bulletEnabled val="1"/>
        </dgm:presLayoutVars>
      </dgm:prSet>
      <dgm:spPr/>
    </dgm:pt>
  </dgm:ptLst>
  <dgm:cxnLst>
    <dgm:cxn modelId="{C6E03961-C153-4701-8FFD-F38B9680911F}" type="presOf" srcId="{45C05D71-A2F4-4802-A6E9-B4776FC702AA}" destId="{BE859613-C754-44FA-A297-E1E4705CA2B4}" srcOrd="0" destOrd="0" presId="urn:microsoft.com/office/officeart/2005/8/layout/default"/>
    <dgm:cxn modelId="{CA3ABF94-B153-4784-8F28-C466EAF165C1}" srcId="{D0F07F19-1F50-4B42-A7A0-278DF9D25BB1}" destId="{45C05D71-A2F4-4802-A6E9-B4776FC702AA}" srcOrd="0" destOrd="0" parTransId="{37348947-FC28-455D-B461-F439DFBCEFDA}" sibTransId="{5B3B7C69-5009-4861-B003-5ED7262AA5F6}"/>
    <dgm:cxn modelId="{D6DE0B9D-2CA4-48F9-BBAE-26262EC7EB75}" type="presOf" srcId="{D0F07F19-1F50-4B42-A7A0-278DF9D25BB1}" destId="{1C3CEBC3-319A-4430-A4B8-ADF30A8AFD76}" srcOrd="0" destOrd="0" presId="urn:microsoft.com/office/officeart/2005/8/layout/default"/>
    <dgm:cxn modelId="{014004D0-8FBF-4226-A783-ED7EF1587E73}" type="presParOf" srcId="{1C3CEBC3-319A-4430-A4B8-ADF30A8AFD76}" destId="{BE859613-C754-44FA-A297-E1E4705CA2B4}"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2373DC-11B1-4708-92E2-E1B8EB8D76D8}" type="doc">
      <dgm:prSet loTypeId="urn:microsoft.com/office/officeart/2008/layout/LinedList" loCatId="list" qsTypeId="urn:microsoft.com/office/officeart/2005/8/quickstyle/simple1" qsCatId="simple" csTypeId="urn:microsoft.com/office/officeart/2005/8/colors/accent5_2" csCatId="accent5" phldr="1"/>
      <dgm:spPr/>
    </dgm:pt>
    <dgm:pt modelId="{7084B800-7E1D-4DA6-89C0-37EA52DDBCB8}">
      <dgm:prSet phldrT="[Text]" custT="1"/>
      <dgm:spPr/>
      <dgm:t>
        <a:bodyPr/>
        <a:lstStyle/>
        <a:p>
          <a:pPr>
            <a:lnSpc>
              <a:spcPct val="100000"/>
            </a:lnSpc>
          </a:pPr>
          <a:r>
            <a:rPr lang="en-US" sz="1800" b="1" dirty="0">
              <a:solidFill>
                <a:schemeClr val="bg2">
                  <a:lumMod val="50000"/>
                </a:schemeClr>
              </a:solidFill>
            </a:rPr>
            <a:t>Hector:</a:t>
          </a:r>
          <a:r>
            <a:rPr lang="en-US" sz="1800" b="1" baseline="0" dirty="0">
              <a:solidFill>
                <a:schemeClr val="bg2">
                  <a:lumMod val="50000"/>
                </a:schemeClr>
              </a:solidFill>
            </a:rPr>
            <a:t>  </a:t>
          </a:r>
          <a:r>
            <a:rPr lang="en-US" sz="1800" baseline="0" dirty="0">
              <a:solidFill>
                <a:schemeClr val="bg2">
                  <a:lumMod val="50000"/>
                </a:schemeClr>
              </a:solidFill>
            </a:rPr>
            <a:t>“They are extremely professional, courteous, and very knowledgeable in their field!”</a:t>
          </a:r>
          <a:endParaRPr lang="ru-RU" sz="1800" dirty="0">
            <a:solidFill>
              <a:schemeClr val="bg2">
                <a:lumMod val="50000"/>
              </a:schemeClr>
            </a:solidFill>
          </a:endParaRPr>
        </a:p>
      </dgm:t>
    </dgm:pt>
    <dgm:pt modelId="{E459F664-A62C-4466-90D1-14D94F7456F9}" type="parTrans" cxnId="{D7BBB8C6-B60F-4050-B5C1-3F3A86AF4294}">
      <dgm:prSet/>
      <dgm:spPr/>
      <dgm:t>
        <a:bodyPr/>
        <a:lstStyle/>
        <a:p>
          <a:endParaRPr lang="ru-RU"/>
        </a:p>
      </dgm:t>
    </dgm:pt>
    <dgm:pt modelId="{29667D30-8073-4626-A65C-0442C9DA4455}" type="sibTrans" cxnId="{D7BBB8C6-B60F-4050-B5C1-3F3A86AF4294}">
      <dgm:prSet/>
      <dgm:spPr/>
      <dgm:t>
        <a:bodyPr/>
        <a:lstStyle/>
        <a:p>
          <a:endParaRPr lang="ru-RU"/>
        </a:p>
      </dgm:t>
    </dgm:pt>
    <dgm:pt modelId="{4786322A-3DB1-4B13-A039-9C2B4BD33902}">
      <dgm:prSet phldrT="[Text]" custT="1"/>
      <dgm:spPr/>
      <dgm:t>
        <a:bodyPr/>
        <a:lstStyle/>
        <a:p>
          <a:pPr>
            <a:lnSpc>
              <a:spcPct val="100000"/>
            </a:lnSpc>
          </a:pPr>
          <a:r>
            <a:rPr lang="en-US" sz="2100" b="1" kern="1200" dirty="0">
              <a:solidFill>
                <a:srgbClr val="E2E2E8">
                  <a:lumMod val="50000"/>
                </a:srgbClr>
              </a:solidFill>
              <a:latin typeface="Garamond" panose="02020404030301010803"/>
              <a:ea typeface="+mn-ea"/>
              <a:cs typeface="+mn-cs"/>
            </a:rPr>
            <a:t>Vanessa:</a:t>
          </a:r>
          <a:r>
            <a:rPr lang="en-US" sz="2100" b="1" kern="1200" baseline="0" dirty="0">
              <a:solidFill>
                <a:srgbClr val="E2E2E8">
                  <a:lumMod val="50000"/>
                </a:srgbClr>
              </a:solidFill>
              <a:latin typeface="Garamond" panose="02020404030301010803"/>
              <a:ea typeface="+mn-ea"/>
              <a:cs typeface="+mn-cs"/>
            </a:rPr>
            <a:t>  </a:t>
          </a:r>
          <a:r>
            <a:rPr lang="en-US" sz="2100" kern="1200" baseline="0" dirty="0">
              <a:solidFill>
                <a:srgbClr val="E2E2E8">
                  <a:lumMod val="50000"/>
                </a:srgbClr>
              </a:solidFill>
              <a:latin typeface="Garamond" panose="02020404030301010803"/>
              <a:ea typeface="+mn-ea"/>
              <a:cs typeface="+mn-cs"/>
            </a:rPr>
            <a:t>“I was immediately impressed with the quality of their product and service.”</a:t>
          </a:r>
        </a:p>
        <a:p>
          <a:pPr>
            <a:lnSpc>
              <a:spcPct val="100000"/>
            </a:lnSpc>
          </a:pPr>
          <a:endParaRPr lang="ru-RU" sz="2100" kern="1200" dirty="0">
            <a:solidFill>
              <a:srgbClr val="E2E2E8">
                <a:lumMod val="50000"/>
              </a:srgbClr>
            </a:solidFill>
            <a:latin typeface="Garamond" panose="02020404030301010803"/>
            <a:ea typeface="+mn-ea"/>
            <a:cs typeface="+mn-cs"/>
          </a:endParaRPr>
        </a:p>
      </dgm:t>
    </dgm:pt>
    <dgm:pt modelId="{4F3F2426-EA56-4F79-A02F-DE7A210D680D}" type="parTrans" cxnId="{07D1F65C-7C41-4EB6-A133-CA7F29791640}">
      <dgm:prSet/>
      <dgm:spPr/>
      <dgm:t>
        <a:bodyPr/>
        <a:lstStyle/>
        <a:p>
          <a:endParaRPr lang="ru-RU"/>
        </a:p>
      </dgm:t>
    </dgm:pt>
    <dgm:pt modelId="{7D0A801E-90E9-4D73-A31E-D58F04D3BBF2}" type="sibTrans" cxnId="{07D1F65C-7C41-4EB6-A133-CA7F29791640}">
      <dgm:prSet/>
      <dgm:spPr/>
      <dgm:t>
        <a:bodyPr/>
        <a:lstStyle/>
        <a:p>
          <a:endParaRPr lang="ru-RU"/>
        </a:p>
      </dgm:t>
    </dgm:pt>
    <dgm:pt modelId="{5A259F57-B5C4-40C5-939D-A7C21B16FB47}">
      <dgm:prSet phldrT="[Text]" custT="1"/>
      <dgm:spPr/>
      <dgm:t>
        <a:bodyPr/>
        <a:lstStyle/>
        <a:p>
          <a:pPr>
            <a:lnSpc>
              <a:spcPct val="100000"/>
            </a:lnSpc>
          </a:pPr>
          <a:r>
            <a:rPr lang="en-US" sz="1800" b="1" kern="1200" dirty="0">
              <a:solidFill>
                <a:srgbClr val="E2E2E8">
                  <a:lumMod val="50000"/>
                </a:srgbClr>
              </a:solidFill>
              <a:latin typeface="Garamond" panose="02020404030301010803"/>
              <a:ea typeface="+mn-ea"/>
              <a:cs typeface="+mn-cs"/>
            </a:rPr>
            <a:t>Tom:</a:t>
          </a:r>
          <a:r>
            <a:rPr lang="en-US" sz="1800" b="1" kern="1200" baseline="0" dirty="0">
              <a:solidFill>
                <a:srgbClr val="E2E2E8">
                  <a:lumMod val="50000"/>
                </a:srgbClr>
              </a:solidFill>
              <a:latin typeface="Garamond" panose="02020404030301010803"/>
              <a:ea typeface="+mn-ea"/>
              <a:cs typeface="+mn-cs"/>
            </a:rPr>
            <a:t>  </a:t>
          </a:r>
          <a:r>
            <a:rPr lang="en-US" sz="1800" kern="1200" baseline="0" dirty="0">
              <a:solidFill>
                <a:srgbClr val="E2E2E8">
                  <a:lumMod val="50000"/>
                </a:srgbClr>
              </a:solidFill>
              <a:latin typeface="Garamond" panose="02020404030301010803"/>
              <a:ea typeface="+mn-ea"/>
              <a:cs typeface="+mn-cs"/>
            </a:rPr>
            <a:t>“They offered flexible plans to fit the needs of our company while generating us leads!”</a:t>
          </a:r>
        </a:p>
      </dgm:t>
    </dgm:pt>
    <dgm:pt modelId="{E359194E-724D-4C60-BA35-9B441D11C55E}" type="parTrans" cxnId="{7865863E-1BC2-47AE-BBFB-F40F27A905AE}">
      <dgm:prSet/>
      <dgm:spPr/>
      <dgm:t>
        <a:bodyPr/>
        <a:lstStyle/>
        <a:p>
          <a:endParaRPr lang="ru-RU"/>
        </a:p>
      </dgm:t>
    </dgm:pt>
    <dgm:pt modelId="{57311651-50BE-4613-AB4F-1C634C257620}" type="sibTrans" cxnId="{7865863E-1BC2-47AE-BBFB-F40F27A905AE}">
      <dgm:prSet/>
      <dgm:spPr/>
      <dgm:t>
        <a:bodyPr/>
        <a:lstStyle/>
        <a:p>
          <a:endParaRPr lang="ru-RU"/>
        </a:p>
      </dgm:t>
    </dgm:pt>
    <dgm:pt modelId="{96EA373D-44E6-42B0-906C-935196FAB33D}" type="pres">
      <dgm:prSet presAssocID="{592373DC-11B1-4708-92E2-E1B8EB8D76D8}" presName="vert0" presStyleCnt="0">
        <dgm:presLayoutVars>
          <dgm:dir/>
          <dgm:animOne val="branch"/>
          <dgm:animLvl val="lvl"/>
        </dgm:presLayoutVars>
      </dgm:prSet>
      <dgm:spPr/>
    </dgm:pt>
    <dgm:pt modelId="{8B954077-0A0B-49C9-BCDD-C8CA8698233C}" type="pres">
      <dgm:prSet presAssocID="{7084B800-7E1D-4DA6-89C0-37EA52DDBCB8}" presName="thickLine" presStyleLbl="alignNode1" presStyleIdx="0" presStyleCnt="3"/>
      <dgm:spPr/>
    </dgm:pt>
    <dgm:pt modelId="{DF3A9938-0475-4AF9-A68E-67DFE8D8A266}" type="pres">
      <dgm:prSet presAssocID="{7084B800-7E1D-4DA6-89C0-37EA52DDBCB8}" presName="horz1" presStyleCnt="0"/>
      <dgm:spPr/>
    </dgm:pt>
    <dgm:pt modelId="{8DE6C9D2-16A3-4E16-8B1E-6F184A18BAB7}" type="pres">
      <dgm:prSet presAssocID="{7084B800-7E1D-4DA6-89C0-37EA52DDBCB8}" presName="tx1" presStyleLbl="revTx" presStyleIdx="0" presStyleCnt="3"/>
      <dgm:spPr/>
    </dgm:pt>
    <dgm:pt modelId="{88E0BAD6-E070-4622-B86B-2FE6785B2C24}" type="pres">
      <dgm:prSet presAssocID="{7084B800-7E1D-4DA6-89C0-37EA52DDBCB8}" presName="vert1" presStyleCnt="0"/>
      <dgm:spPr/>
    </dgm:pt>
    <dgm:pt modelId="{B6CFDE40-048A-4E2D-8A3E-32D4B0BF8E78}" type="pres">
      <dgm:prSet presAssocID="{4786322A-3DB1-4B13-A039-9C2B4BD33902}" presName="thickLine" presStyleLbl="alignNode1" presStyleIdx="1" presStyleCnt="3"/>
      <dgm:spPr/>
    </dgm:pt>
    <dgm:pt modelId="{55F02A45-646F-4A5B-9FBD-BB77A5C245EC}" type="pres">
      <dgm:prSet presAssocID="{4786322A-3DB1-4B13-A039-9C2B4BD33902}" presName="horz1" presStyleCnt="0"/>
      <dgm:spPr/>
    </dgm:pt>
    <dgm:pt modelId="{03BCFAC9-E966-4FC2-8AFF-410A1B393627}" type="pres">
      <dgm:prSet presAssocID="{4786322A-3DB1-4B13-A039-9C2B4BD33902}" presName="tx1" presStyleLbl="revTx" presStyleIdx="1" presStyleCnt="3" custScaleY="139723"/>
      <dgm:spPr/>
    </dgm:pt>
    <dgm:pt modelId="{C6F2DC01-D044-44C8-8511-FB62DB9F6480}" type="pres">
      <dgm:prSet presAssocID="{4786322A-3DB1-4B13-A039-9C2B4BD33902}" presName="vert1" presStyleCnt="0"/>
      <dgm:spPr/>
    </dgm:pt>
    <dgm:pt modelId="{690127F3-9A50-41DC-A0F0-58AC318CD5BD}" type="pres">
      <dgm:prSet presAssocID="{5A259F57-B5C4-40C5-939D-A7C21B16FB47}" presName="thickLine" presStyleLbl="alignNode1" presStyleIdx="2" presStyleCnt="3"/>
      <dgm:spPr/>
    </dgm:pt>
    <dgm:pt modelId="{44393FEB-83C6-4E52-8023-C7530248BF32}" type="pres">
      <dgm:prSet presAssocID="{5A259F57-B5C4-40C5-939D-A7C21B16FB47}" presName="horz1" presStyleCnt="0"/>
      <dgm:spPr/>
    </dgm:pt>
    <dgm:pt modelId="{87F4B80E-B73E-4DB2-860A-A7954D83AF4F}" type="pres">
      <dgm:prSet presAssocID="{5A259F57-B5C4-40C5-939D-A7C21B16FB47}" presName="tx1" presStyleLbl="revTx" presStyleIdx="2" presStyleCnt="3"/>
      <dgm:spPr/>
    </dgm:pt>
    <dgm:pt modelId="{AB5ED0B1-CBC5-4EC7-B59A-A52BC9DFB7D3}" type="pres">
      <dgm:prSet presAssocID="{5A259F57-B5C4-40C5-939D-A7C21B16FB47}" presName="vert1" presStyleCnt="0"/>
      <dgm:spPr/>
    </dgm:pt>
  </dgm:ptLst>
  <dgm:cxnLst>
    <dgm:cxn modelId="{8747D122-9BC5-4768-A302-BC3D4E3B337E}" type="presOf" srcId="{5A259F57-B5C4-40C5-939D-A7C21B16FB47}" destId="{87F4B80E-B73E-4DB2-860A-A7954D83AF4F}" srcOrd="0" destOrd="0" presId="urn:microsoft.com/office/officeart/2008/layout/LinedList"/>
    <dgm:cxn modelId="{7865863E-1BC2-47AE-BBFB-F40F27A905AE}" srcId="{592373DC-11B1-4708-92E2-E1B8EB8D76D8}" destId="{5A259F57-B5C4-40C5-939D-A7C21B16FB47}" srcOrd="2" destOrd="0" parTransId="{E359194E-724D-4C60-BA35-9B441D11C55E}" sibTransId="{57311651-50BE-4613-AB4F-1C634C257620}"/>
    <dgm:cxn modelId="{07D1F65C-7C41-4EB6-A133-CA7F29791640}" srcId="{592373DC-11B1-4708-92E2-E1B8EB8D76D8}" destId="{4786322A-3DB1-4B13-A039-9C2B4BD33902}" srcOrd="1" destOrd="0" parTransId="{4F3F2426-EA56-4F79-A02F-DE7A210D680D}" sibTransId="{7D0A801E-90E9-4D73-A31E-D58F04D3BBF2}"/>
    <dgm:cxn modelId="{19A5C344-B825-4B62-B04B-8A5F1C4A5070}" type="presOf" srcId="{592373DC-11B1-4708-92E2-E1B8EB8D76D8}" destId="{96EA373D-44E6-42B0-906C-935196FAB33D}" srcOrd="0" destOrd="0" presId="urn:microsoft.com/office/officeart/2008/layout/LinedList"/>
    <dgm:cxn modelId="{668A3275-BD1E-4E2A-B6FD-08BAF025592E}" type="presOf" srcId="{4786322A-3DB1-4B13-A039-9C2B4BD33902}" destId="{03BCFAC9-E966-4FC2-8AFF-410A1B393627}" srcOrd="0" destOrd="0" presId="urn:microsoft.com/office/officeart/2008/layout/LinedList"/>
    <dgm:cxn modelId="{D7BBB8C6-B60F-4050-B5C1-3F3A86AF4294}" srcId="{592373DC-11B1-4708-92E2-E1B8EB8D76D8}" destId="{7084B800-7E1D-4DA6-89C0-37EA52DDBCB8}" srcOrd="0" destOrd="0" parTransId="{E459F664-A62C-4466-90D1-14D94F7456F9}" sibTransId="{29667D30-8073-4626-A65C-0442C9DA4455}"/>
    <dgm:cxn modelId="{1D386FD4-3791-41D1-B777-78A49B853964}" type="presOf" srcId="{7084B800-7E1D-4DA6-89C0-37EA52DDBCB8}" destId="{8DE6C9D2-16A3-4E16-8B1E-6F184A18BAB7}" srcOrd="0" destOrd="0" presId="urn:microsoft.com/office/officeart/2008/layout/LinedList"/>
    <dgm:cxn modelId="{C0C4A309-73C0-4D68-B98E-111FBCAB5671}" type="presParOf" srcId="{96EA373D-44E6-42B0-906C-935196FAB33D}" destId="{8B954077-0A0B-49C9-BCDD-C8CA8698233C}" srcOrd="0" destOrd="0" presId="urn:microsoft.com/office/officeart/2008/layout/LinedList"/>
    <dgm:cxn modelId="{0E9C4C7D-D9F5-46AD-8BA0-961DD4E8F0A1}" type="presParOf" srcId="{96EA373D-44E6-42B0-906C-935196FAB33D}" destId="{DF3A9938-0475-4AF9-A68E-67DFE8D8A266}" srcOrd="1" destOrd="0" presId="urn:microsoft.com/office/officeart/2008/layout/LinedList"/>
    <dgm:cxn modelId="{6B1CABC2-0984-4D1B-ADD7-F6825C06FE76}" type="presParOf" srcId="{DF3A9938-0475-4AF9-A68E-67DFE8D8A266}" destId="{8DE6C9D2-16A3-4E16-8B1E-6F184A18BAB7}" srcOrd="0" destOrd="0" presId="urn:microsoft.com/office/officeart/2008/layout/LinedList"/>
    <dgm:cxn modelId="{8047742B-7F7C-402E-823D-CACAC2B918DC}" type="presParOf" srcId="{DF3A9938-0475-4AF9-A68E-67DFE8D8A266}" destId="{88E0BAD6-E070-4622-B86B-2FE6785B2C24}" srcOrd="1" destOrd="0" presId="urn:microsoft.com/office/officeart/2008/layout/LinedList"/>
    <dgm:cxn modelId="{9F538816-073C-4F82-B603-FA0F6526C4D0}" type="presParOf" srcId="{96EA373D-44E6-42B0-906C-935196FAB33D}" destId="{B6CFDE40-048A-4E2D-8A3E-32D4B0BF8E78}" srcOrd="2" destOrd="0" presId="urn:microsoft.com/office/officeart/2008/layout/LinedList"/>
    <dgm:cxn modelId="{99A3FF7A-B0B5-4BBE-97A2-45FD3AE12AB9}" type="presParOf" srcId="{96EA373D-44E6-42B0-906C-935196FAB33D}" destId="{55F02A45-646F-4A5B-9FBD-BB77A5C245EC}" srcOrd="3" destOrd="0" presId="urn:microsoft.com/office/officeart/2008/layout/LinedList"/>
    <dgm:cxn modelId="{D19940A4-99A0-48D8-947C-A2508A0E33D5}" type="presParOf" srcId="{55F02A45-646F-4A5B-9FBD-BB77A5C245EC}" destId="{03BCFAC9-E966-4FC2-8AFF-410A1B393627}" srcOrd="0" destOrd="0" presId="urn:microsoft.com/office/officeart/2008/layout/LinedList"/>
    <dgm:cxn modelId="{7A073C96-18B0-440E-9BF3-48A55B8C43B8}" type="presParOf" srcId="{55F02A45-646F-4A5B-9FBD-BB77A5C245EC}" destId="{C6F2DC01-D044-44C8-8511-FB62DB9F6480}" srcOrd="1" destOrd="0" presId="urn:microsoft.com/office/officeart/2008/layout/LinedList"/>
    <dgm:cxn modelId="{A5A7A18F-ED95-459D-B474-40B0F75060FC}" type="presParOf" srcId="{96EA373D-44E6-42B0-906C-935196FAB33D}" destId="{690127F3-9A50-41DC-A0F0-58AC318CD5BD}" srcOrd="4" destOrd="0" presId="urn:microsoft.com/office/officeart/2008/layout/LinedList"/>
    <dgm:cxn modelId="{A4ADBA2F-E510-4696-9568-F9A05F9BA062}" type="presParOf" srcId="{96EA373D-44E6-42B0-906C-935196FAB33D}" destId="{44393FEB-83C6-4E52-8023-C7530248BF32}" srcOrd="5" destOrd="0" presId="urn:microsoft.com/office/officeart/2008/layout/LinedList"/>
    <dgm:cxn modelId="{8CBFC4F0-98AA-48FD-9B36-8898639D6CBA}" type="presParOf" srcId="{44393FEB-83C6-4E52-8023-C7530248BF32}" destId="{87F4B80E-B73E-4DB2-860A-A7954D83AF4F}" srcOrd="0" destOrd="0" presId="urn:microsoft.com/office/officeart/2008/layout/LinedList"/>
    <dgm:cxn modelId="{27F05C14-B627-47D3-8015-69327185A611}" type="presParOf" srcId="{44393FEB-83C6-4E52-8023-C7530248BF32}" destId="{AB5ED0B1-CBC5-4EC7-B59A-A52BC9DFB7D3}" srcOrd="1" destOrd="0" presId="urn:microsoft.com/office/officeart/2008/layout/Line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49685-6911-4AA4-8C35-ACE703302F62}">
      <dsp:nvSpPr>
        <dsp:cNvPr id="0" name=""/>
        <dsp:cNvSpPr/>
      </dsp:nvSpPr>
      <dsp:spPr>
        <a:xfrm>
          <a:off x="0" y="335051"/>
          <a:ext cx="10058399" cy="599040"/>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social media landscape is ever-changing and rapidly evolving. Every year, new networks come and go, and social marketing strategies evolve. Every generation of consumers brings new ways of interacting with these social platforms. </a:t>
          </a:r>
        </a:p>
      </dsp:txBody>
      <dsp:txXfrm>
        <a:off x="29243" y="364294"/>
        <a:ext cx="9999913" cy="540554"/>
      </dsp:txXfrm>
    </dsp:sp>
    <dsp:sp modelId="{10F599F9-1939-46F3-AA69-22E5796C12BC}">
      <dsp:nvSpPr>
        <dsp:cNvPr id="0" name=""/>
        <dsp:cNvSpPr/>
      </dsp:nvSpPr>
      <dsp:spPr>
        <a:xfrm>
          <a:off x="0" y="980171"/>
          <a:ext cx="10058399" cy="599040"/>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 More than HALF of the world’s population uses social media now.</a:t>
          </a:r>
        </a:p>
      </dsp:txBody>
      <dsp:txXfrm>
        <a:off x="29243" y="1009414"/>
        <a:ext cx="9999913" cy="540554"/>
      </dsp:txXfrm>
    </dsp:sp>
    <dsp:sp modelId="{AA7170DD-556E-4C2C-9B89-85664392B1B4}">
      <dsp:nvSpPr>
        <dsp:cNvPr id="0" name=""/>
        <dsp:cNvSpPr/>
      </dsp:nvSpPr>
      <dsp:spPr>
        <a:xfrm>
          <a:off x="0" y="1625292"/>
          <a:ext cx="10058399" cy="599040"/>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 Around the world, there are 4.88 billion internet users now, which equals almost 62% of the world’s population</a:t>
          </a:r>
        </a:p>
      </dsp:txBody>
      <dsp:txXfrm>
        <a:off x="29243" y="1654535"/>
        <a:ext cx="9999913" cy="540554"/>
      </dsp:txXfrm>
    </dsp:sp>
    <dsp:sp modelId="{CF621721-7FAC-4FFF-8395-0FB9683DE756}">
      <dsp:nvSpPr>
        <dsp:cNvPr id="0" name=""/>
        <dsp:cNvSpPr/>
      </dsp:nvSpPr>
      <dsp:spPr>
        <a:xfrm>
          <a:off x="0" y="2270412"/>
          <a:ext cx="10058399" cy="599040"/>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 Over the past 12 months, the number of active social media users has increased by more that 400 million.</a:t>
          </a:r>
        </a:p>
      </dsp:txBody>
      <dsp:txXfrm>
        <a:off x="29243" y="2299655"/>
        <a:ext cx="9999913" cy="540554"/>
      </dsp:txXfrm>
    </dsp:sp>
    <dsp:sp modelId="{ACC3BB0C-51AC-44E1-9C85-7DF88CD145C8}">
      <dsp:nvSpPr>
        <dsp:cNvPr id="0" name=""/>
        <dsp:cNvSpPr/>
      </dsp:nvSpPr>
      <dsp:spPr>
        <a:xfrm>
          <a:off x="0" y="2915531"/>
          <a:ext cx="10058399" cy="599040"/>
        </a:xfrm>
        <a:prstGeom prst="round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 More that two-third of the world’s population have access to mobile devices contributing to 5.29 billion unique mobile users. * The average daily usage of social media is 2 hours and 27 mins. </a:t>
          </a:r>
        </a:p>
      </dsp:txBody>
      <dsp:txXfrm>
        <a:off x="29243" y="2944774"/>
        <a:ext cx="9999913" cy="540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78DD1-F1E7-47BA-A252-9E59B33E8C66}">
      <dsp:nvSpPr>
        <dsp:cNvPr id="0" name=""/>
        <dsp:cNvSpPr/>
      </dsp:nvSpPr>
      <dsp:spPr>
        <a:xfrm>
          <a:off x="0" y="362573"/>
          <a:ext cx="6853137" cy="1647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By utilizing community Facebook groups, we communicate </a:t>
          </a:r>
          <a:r>
            <a:rPr lang="en-US" sz="2200" u="sng" kern="1200" dirty="0"/>
            <a:t>your</a:t>
          </a:r>
          <a:r>
            <a:rPr lang="en-US" sz="2200" kern="1200" dirty="0"/>
            <a:t> message in a strategic way to create brand awareness, establish yourself as a dominant figure in your community, and most importantly, generate leads for your business. </a:t>
          </a:r>
        </a:p>
      </dsp:txBody>
      <dsp:txXfrm>
        <a:off x="80418" y="442991"/>
        <a:ext cx="6692301" cy="1486544"/>
      </dsp:txXfrm>
    </dsp:sp>
    <dsp:sp modelId="{29913A05-2BA8-47C8-B907-ED04FA56A347}">
      <dsp:nvSpPr>
        <dsp:cNvPr id="0" name=""/>
        <dsp:cNvSpPr/>
      </dsp:nvSpPr>
      <dsp:spPr>
        <a:xfrm>
          <a:off x="0" y="2392519"/>
          <a:ext cx="6857992" cy="22484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Similar to how SEO is cracking the code for Google search, we are cracking the code for Social Media organic networking. By commenting, posting, and messaging in these high-volume local groups, we are able to generate up to 10,000-50,000 views a week and, even more importantly, 15-20 leads. Over time these numbers continue to increase.</a:t>
          </a:r>
        </a:p>
      </dsp:txBody>
      <dsp:txXfrm>
        <a:off x="109762" y="2502281"/>
        <a:ext cx="6638468" cy="2028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450B8-E7FC-47B7-BDC3-7CC2412095FB}">
      <dsp:nvSpPr>
        <dsp:cNvPr id="0" name=""/>
        <dsp:cNvSpPr/>
      </dsp:nvSpPr>
      <dsp:spPr>
        <a:xfrm>
          <a:off x="0" y="204733"/>
          <a:ext cx="10817088" cy="32405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BE77F-B0BB-4E74-857D-B94767E6D30B}">
      <dsp:nvSpPr>
        <dsp:cNvPr id="0" name=""/>
        <dsp:cNvSpPr/>
      </dsp:nvSpPr>
      <dsp:spPr>
        <a:xfrm>
          <a:off x="980272" y="811329"/>
          <a:ext cx="1782314" cy="1782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94F2B1-EE64-48A9-BA6F-701E4CB659E1}">
      <dsp:nvSpPr>
        <dsp:cNvPr id="0" name=""/>
        <dsp:cNvSpPr/>
      </dsp:nvSpPr>
      <dsp:spPr>
        <a:xfrm>
          <a:off x="3742859" y="207827"/>
          <a:ext cx="7070569" cy="3240571"/>
        </a:xfrm>
        <a:prstGeom prst="rect">
          <a:avLst/>
        </a:prstGeom>
        <a:solidFill>
          <a:schemeClr val="bg1"/>
        </a:solidFill>
        <a:ln>
          <a:solidFill>
            <a:schemeClr val="bg2">
              <a:lumMod val="75000"/>
            </a:schemeClr>
          </a:solidFill>
        </a:ln>
        <a:effectLst/>
      </dsp:spPr>
      <dsp:style>
        <a:lnRef idx="0">
          <a:scrgbClr r="0" g="0" b="0"/>
        </a:lnRef>
        <a:fillRef idx="0">
          <a:scrgbClr r="0" g="0" b="0"/>
        </a:fillRef>
        <a:effectRef idx="0">
          <a:scrgbClr r="0" g="0" b="0"/>
        </a:effectRef>
        <a:fontRef idx="minor"/>
      </dsp:style>
      <dsp:txBody>
        <a:bodyPr spcFirstLastPara="0" vert="horz" wrap="square" lIns="72000" tIns="342960" rIns="72000" bIns="342960"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bg2">
                  <a:lumMod val="50000"/>
                </a:schemeClr>
              </a:solidFill>
            </a:rPr>
            <a:t>Our</a:t>
          </a:r>
          <a:r>
            <a:rPr lang="en-US" sz="1800" kern="1200" baseline="0" dirty="0">
              <a:solidFill>
                <a:schemeClr val="bg2">
                  <a:lumMod val="50000"/>
                </a:schemeClr>
              </a:solidFill>
            </a:rPr>
            <a:t> Social Media gives you a specialist who works one-on-one with you to organically aid the online presence of your business &amp; brand!</a:t>
          </a:r>
        </a:p>
        <a:p>
          <a:pPr marL="0" lvl="0" indent="0" algn="l" defTabSz="800100">
            <a:lnSpc>
              <a:spcPct val="100000"/>
            </a:lnSpc>
            <a:spcBef>
              <a:spcPct val="0"/>
            </a:spcBef>
            <a:spcAft>
              <a:spcPct val="35000"/>
            </a:spcAft>
            <a:buNone/>
          </a:pPr>
          <a:endParaRPr lang="en-US" sz="1800" kern="1200" baseline="0" dirty="0">
            <a:solidFill>
              <a:schemeClr val="bg2">
                <a:lumMod val="50000"/>
              </a:schemeClr>
            </a:solidFill>
          </a:endParaRPr>
        </a:p>
        <a:p>
          <a:pPr marL="0" lvl="0" indent="0" algn="l" defTabSz="800100">
            <a:lnSpc>
              <a:spcPct val="100000"/>
            </a:lnSpc>
            <a:spcBef>
              <a:spcPct val="0"/>
            </a:spcBef>
            <a:spcAft>
              <a:spcPct val="35000"/>
            </a:spcAft>
            <a:buNone/>
          </a:pPr>
          <a:r>
            <a:rPr lang="en-US" sz="1800" kern="1200" baseline="0" dirty="0">
              <a:solidFill>
                <a:schemeClr val="bg2">
                  <a:lumMod val="50000"/>
                </a:schemeClr>
              </a:solidFill>
            </a:rPr>
            <a:t>We provide value and opportunities while producing trusted results.</a:t>
          </a:r>
        </a:p>
        <a:p>
          <a:pPr marL="0" lvl="0" indent="0" algn="l" defTabSz="800100">
            <a:lnSpc>
              <a:spcPct val="100000"/>
            </a:lnSpc>
            <a:spcBef>
              <a:spcPct val="0"/>
            </a:spcBef>
            <a:spcAft>
              <a:spcPct val="35000"/>
            </a:spcAft>
            <a:buNone/>
          </a:pPr>
          <a:r>
            <a:rPr lang="en-US" sz="1800" kern="1200" baseline="0" dirty="0">
              <a:solidFill>
                <a:schemeClr val="bg2">
                  <a:lumMod val="50000"/>
                </a:schemeClr>
              </a:solidFill>
            </a:rPr>
            <a:t>Our focus is to be an extension of your company.</a:t>
          </a:r>
        </a:p>
        <a:p>
          <a:pPr marL="0" lvl="0" indent="0" algn="l" defTabSz="800100">
            <a:lnSpc>
              <a:spcPct val="100000"/>
            </a:lnSpc>
            <a:spcBef>
              <a:spcPct val="0"/>
            </a:spcBef>
            <a:spcAft>
              <a:spcPct val="35000"/>
            </a:spcAft>
            <a:buNone/>
          </a:pPr>
          <a:endParaRPr lang="en-US" sz="1800" kern="1200" baseline="0" dirty="0">
            <a:solidFill>
              <a:schemeClr val="bg2">
                <a:lumMod val="50000"/>
              </a:schemeClr>
            </a:solidFill>
          </a:endParaRPr>
        </a:p>
        <a:p>
          <a:pPr marL="0" lvl="0" indent="0" algn="l" defTabSz="800100">
            <a:lnSpc>
              <a:spcPct val="100000"/>
            </a:lnSpc>
            <a:spcBef>
              <a:spcPct val="0"/>
            </a:spcBef>
            <a:spcAft>
              <a:spcPct val="35000"/>
            </a:spcAft>
            <a:buNone/>
          </a:pPr>
          <a:r>
            <a:rPr lang="en-US" sz="1800" kern="1200" baseline="0" dirty="0">
              <a:solidFill>
                <a:schemeClr val="bg2">
                  <a:lumMod val="50000"/>
                </a:schemeClr>
              </a:solidFill>
            </a:rPr>
            <a:t>Whether you’re looking to increase your brand awareness, expand your online community, or develop customers, our social media expertise will assist you every step of the way!</a:t>
          </a:r>
        </a:p>
      </dsp:txBody>
      <dsp:txXfrm>
        <a:off x="3742859" y="207827"/>
        <a:ext cx="7070569" cy="32405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59613-C754-44FA-A297-E1E4705CA2B4}">
      <dsp:nvSpPr>
        <dsp:cNvPr id="0" name=""/>
        <dsp:cNvSpPr/>
      </dsp:nvSpPr>
      <dsp:spPr>
        <a:xfrm>
          <a:off x="1822102" y="553"/>
          <a:ext cx="6414194" cy="3848516"/>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000" tIns="68580" rIns="7200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2"/>
              </a:solidFill>
            </a:rPr>
            <a:t>How What We Do Works:</a:t>
          </a:r>
          <a:br>
            <a:rPr lang="en-US" sz="1600" kern="1200" dirty="0"/>
          </a:br>
          <a:endParaRPr lang="en-US" sz="1600" kern="1200" dirty="0"/>
        </a:p>
        <a:p>
          <a:pPr marL="0" lvl="0" indent="0" algn="ctr" defTabSz="800100">
            <a:lnSpc>
              <a:spcPct val="90000"/>
            </a:lnSpc>
            <a:spcBef>
              <a:spcPct val="0"/>
            </a:spcBef>
            <a:spcAft>
              <a:spcPct val="35000"/>
            </a:spcAft>
            <a:buNone/>
          </a:pPr>
          <a:r>
            <a:rPr lang="en-US" sz="1600" b="1" kern="1200" dirty="0">
              <a:solidFill>
                <a:srgbClr val="FFFF00"/>
              </a:solidFill>
            </a:rPr>
            <a:t>* Join 100’s of Local Groups</a:t>
          </a:r>
        </a:p>
        <a:p>
          <a:pPr marL="0" lvl="0" indent="0" algn="ctr" defTabSz="800100">
            <a:lnSpc>
              <a:spcPct val="90000"/>
            </a:lnSpc>
            <a:spcBef>
              <a:spcPct val="0"/>
            </a:spcBef>
            <a:spcAft>
              <a:spcPct val="35000"/>
            </a:spcAft>
            <a:buNone/>
          </a:pPr>
          <a:r>
            <a:rPr lang="en-US" sz="1600" b="0" kern="1200" dirty="0"/>
            <a:t> Our team goes through your local area and finds 100’s of the most active Facebook community groups and joins them! We will then post in these groups multiple times a week to grow your brand and literally reach thousands of people in your community!</a:t>
          </a:r>
          <a:br>
            <a:rPr lang="en-US" sz="1600" b="0" kern="1200" dirty="0"/>
          </a:br>
          <a:endParaRPr lang="en-US" sz="1600" b="0" kern="1200" dirty="0"/>
        </a:p>
        <a:p>
          <a:pPr marL="0" lvl="0" indent="0" algn="ctr" defTabSz="800100">
            <a:lnSpc>
              <a:spcPct val="90000"/>
            </a:lnSpc>
            <a:spcBef>
              <a:spcPct val="0"/>
            </a:spcBef>
            <a:spcAft>
              <a:spcPct val="35000"/>
            </a:spcAft>
            <a:buNone/>
          </a:pPr>
          <a:r>
            <a:rPr lang="en-US" sz="1600" b="1" kern="1200" dirty="0">
              <a:solidFill>
                <a:srgbClr val="FFFF00"/>
              </a:solidFill>
            </a:rPr>
            <a:t>* Generate Referral Leads Like Never Before</a:t>
          </a:r>
        </a:p>
        <a:p>
          <a:pPr marL="0" lvl="0" indent="0" algn="ctr" defTabSz="800100">
            <a:lnSpc>
              <a:spcPct val="90000"/>
            </a:lnSpc>
            <a:spcBef>
              <a:spcPct val="0"/>
            </a:spcBef>
            <a:spcAft>
              <a:spcPct val="35000"/>
            </a:spcAft>
            <a:buNone/>
          </a:pPr>
          <a:r>
            <a:rPr lang="en-US" sz="1600" b="0" kern="1200" dirty="0"/>
            <a:t>We all know referrals are the best type of leads in any business, but until now it’s hard to scale your ability to get referrals. This is the special part! Our team monitors all of these groups for people asking for recommendations for your specific services. We then recommend your company from our personal page and then message them on your behalf to start the conversation for you! When this happens, you will be notified of a new lead in your inbox.</a:t>
          </a:r>
        </a:p>
        <a:p>
          <a:pPr marL="0" lvl="0" indent="0" algn="ctr" defTabSz="800100">
            <a:lnSpc>
              <a:spcPct val="90000"/>
            </a:lnSpc>
            <a:spcBef>
              <a:spcPct val="0"/>
            </a:spcBef>
            <a:spcAft>
              <a:spcPct val="35000"/>
            </a:spcAft>
            <a:buNone/>
          </a:pPr>
          <a:endParaRPr lang="en-US" sz="1600" b="1" kern="1200" dirty="0"/>
        </a:p>
      </dsp:txBody>
      <dsp:txXfrm>
        <a:off x="1822102" y="553"/>
        <a:ext cx="6414194" cy="38485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54077-0A0B-49C9-BCDD-C8CA8698233C}">
      <dsp:nvSpPr>
        <dsp:cNvPr id="0" name=""/>
        <dsp:cNvSpPr/>
      </dsp:nvSpPr>
      <dsp:spPr>
        <a:xfrm>
          <a:off x="0" y="2623"/>
          <a:ext cx="46640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E6C9D2-16A3-4E16-8B1E-6F184A18BAB7}">
      <dsp:nvSpPr>
        <dsp:cNvPr id="0" name=""/>
        <dsp:cNvSpPr/>
      </dsp:nvSpPr>
      <dsp:spPr>
        <a:xfrm>
          <a:off x="0" y="2623"/>
          <a:ext cx="4664075" cy="110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1" kern="1200" dirty="0">
              <a:solidFill>
                <a:schemeClr val="bg2">
                  <a:lumMod val="50000"/>
                </a:schemeClr>
              </a:solidFill>
            </a:rPr>
            <a:t>Hector:</a:t>
          </a:r>
          <a:r>
            <a:rPr lang="en-US" sz="1800" b="1" kern="1200" baseline="0" dirty="0">
              <a:solidFill>
                <a:schemeClr val="bg2">
                  <a:lumMod val="50000"/>
                </a:schemeClr>
              </a:solidFill>
            </a:rPr>
            <a:t>  </a:t>
          </a:r>
          <a:r>
            <a:rPr lang="en-US" sz="1800" kern="1200" baseline="0" dirty="0">
              <a:solidFill>
                <a:schemeClr val="bg2">
                  <a:lumMod val="50000"/>
                </a:schemeClr>
              </a:solidFill>
            </a:rPr>
            <a:t>“They are extremely professional, courteous, and very knowledgeable in their field!”</a:t>
          </a:r>
          <a:endParaRPr lang="ru-RU" sz="1800" kern="1200" dirty="0">
            <a:solidFill>
              <a:schemeClr val="bg2">
                <a:lumMod val="50000"/>
              </a:schemeClr>
            </a:solidFill>
          </a:endParaRPr>
        </a:p>
      </dsp:txBody>
      <dsp:txXfrm>
        <a:off x="0" y="2623"/>
        <a:ext cx="4664075" cy="1101732"/>
      </dsp:txXfrm>
    </dsp:sp>
    <dsp:sp modelId="{B6CFDE40-048A-4E2D-8A3E-32D4B0BF8E78}">
      <dsp:nvSpPr>
        <dsp:cNvPr id="0" name=""/>
        <dsp:cNvSpPr/>
      </dsp:nvSpPr>
      <dsp:spPr>
        <a:xfrm>
          <a:off x="0" y="1104356"/>
          <a:ext cx="46640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BCFAC9-E966-4FC2-8AFF-410A1B393627}">
      <dsp:nvSpPr>
        <dsp:cNvPr id="0" name=""/>
        <dsp:cNvSpPr/>
      </dsp:nvSpPr>
      <dsp:spPr>
        <a:xfrm>
          <a:off x="0" y="1104356"/>
          <a:ext cx="4659520" cy="1539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100000"/>
            </a:lnSpc>
            <a:spcBef>
              <a:spcPct val="0"/>
            </a:spcBef>
            <a:spcAft>
              <a:spcPct val="35000"/>
            </a:spcAft>
            <a:buNone/>
          </a:pPr>
          <a:r>
            <a:rPr lang="en-US" sz="2100" b="1" kern="1200" dirty="0">
              <a:solidFill>
                <a:srgbClr val="E2E2E8">
                  <a:lumMod val="50000"/>
                </a:srgbClr>
              </a:solidFill>
              <a:latin typeface="Garamond" panose="02020404030301010803"/>
              <a:ea typeface="+mn-ea"/>
              <a:cs typeface="+mn-cs"/>
            </a:rPr>
            <a:t>Vanessa:</a:t>
          </a:r>
          <a:r>
            <a:rPr lang="en-US" sz="2100" b="1" kern="1200" baseline="0" dirty="0">
              <a:solidFill>
                <a:srgbClr val="E2E2E8">
                  <a:lumMod val="50000"/>
                </a:srgbClr>
              </a:solidFill>
              <a:latin typeface="Garamond" panose="02020404030301010803"/>
              <a:ea typeface="+mn-ea"/>
              <a:cs typeface="+mn-cs"/>
            </a:rPr>
            <a:t>  </a:t>
          </a:r>
          <a:r>
            <a:rPr lang="en-US" sz="2100" kern="1200" baseline="0" dirty="0">
              <a:solidFill>
                <a:srgbClr val="E2E2E8">
                  <a:lumMod val="50000"/>
                </a:srgbClr>
              </a:solidFill>
              <a:latin typeface="Garamond" panose="02020404030301010803"/>
              <a:ea typeface="+mn-ea"/>
              <a:cs typeface="+mn-cs"/>
            </a:rPr>
            <a:t>“I was immediately impressed with the quality of their product and service.”</a:t>
          </a:r>
        </a:p>
        <a:p>
          <a:pPr marL="0" lvl="0" indent="0" algn="l" defTabSz="933450">
            <a:lnSpc>
              <a:spcPct val="100000"/>
            </a:lnSpc>
            <a:spcBef>
              <a:spcPct val="0"/>
            </a:spcBef>
            <a:spcAft>
              <a:spcPct val="35000"/>
            </a:spcAft>
            <a:buNone/>
          </a:pPr>
          <a:endParaRPr lang="ru-RU" sz="2100" kern="1200" dirty="0">
            <a:solidFill>
              <a:srgbClr val="E2E2E8">
                <a:lumMod val="50000"/>
              </a:srgbClr>
            </a:solidFill>
            <a:latin typeface="Garamond" panose="02020404030301010803"/>
            <a:ea typeface="+mn-ea"/>
            <a:cs typeface="+mn-cs"/>
          </a:endParaRPr>
        </a:p>
      </dsp:txBody>
      <dsp:txXfrm>
        <a:off x="0" y="1104356"/>
        <a:ext cx="4659520" cy="1539373"/>
      </dsp:txXfrm>
    </dsp:sp>
    <dsp:sp modelId="{690127F3-9A50-41DC-A0F0-58AC318CD5BD}">
      <dsp:nvSpPr>
        <dsp:cNvPr id="0" name=""/>
        <dsp:cNvSpPr/>
      </dsp:nvSpPr>
      <dsp:spPr>
        <a:xfrm>
          <a:off x="0" y="2643730"/>
          <a:ext cx="46640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F4B80E-B73E-4DB2-860A-A7954D83AF4F}">
      <dsp:nvSpPr>
        <dsp:cNvPr id="0" name=""/>
        <dsp:cNvSpPr/>
      </dsp:nvSpPr>
      <dsp:spPr>
        <a:xfrm>
          <a:off x="0" y="2643730"/>
          <a:ext cx="4664075" cy="1101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1" kern="1200" dirty="0">
              <a:solidFill>
                <a:srgbClr val="E2E2E8">
                  <a:lumMod val="50000"/>
                </a:srgbClr>
              </a:solidFill>
              <a:latin typeface="Garamond" panose="02020404030301010803"/>
              <a:ea typeface="+mn-ea"/>
              <a:cs typeface="+mn-cs"/>
            </a:rPr>
            <a:t>Tom:</a:t>
          </a:r>
          <a:r>
            <a:rPr lang="en-US" sz="1800" b="1" kern="1200" baseline="0" dirty="0">
              <a:solidFill>
                <a:srgbClr val="E2E2E8">
                  <a:lumMod val="50000"/>
                </a:srgbClr>
              </a:solidFill>
              <a:latin typeface="Garamond" panose="02020404030301010803"/>
              <a:ea typeface="+mn-ea"/>
              <a:cs typeface="+mn-cs"/>
            </a:rPr>
            <a:t>  </a:t>
          </a:r>
          <a:r>
            <a:rPr lang="en-US" sz="1800" kern="1200" baseline="0" dirty="0">
              <a:solidFill>
                <a:srgbClr val="E2E2E8">
                  <a:lumMod val="50000"/>
                </a:srgbClr>
              </a:solidFill>
              <a:latin typeface="Garamond" panose="02020404030301010803"/>
              <a:ea typeface="+mn-ea"/>
              <a:cs typeface="+mn-cs"/>
            </a:rPr>
            <a:t>“They offered flexible plans to fit the needs of our company while generating us leads!”</a:t>
          </a:r>
        </a:p>
      </dsp:txBody>
      <dsp:txXfrm>
        <a:off x="0" y="2643730"/>
        <a:ext cx="4664075" cy="11017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CB4F3C-75A8-4BB8-A18E-B730DDD68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AE10D8-98A5-4E68-A41F-7AA79FF696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5764CF-3664-45D0-9B27-4222DB1A6BA7}" type="datetimeFigureOut">
              <a:rPr lang="en-US" smtClean="0"/>
              <a:t>6/12/2024</a:t>
            </a:fld>
            <a:endParaRPr lang="en-US" dirty="0"/>
          </a:p>
        </p:txBody>
      </p:sp>
      <p:sp>
        <p:nvSpPr>
          <p:cNvPr id="4" name="Footer Placeholder 3">
            <a:extLst>
              <a:ext uri="{FF2B5EF4-FFF2-40B4-BE49-F238E27FC236}">
                <a16:creationId xmlns:a16="http://schemas.microsoft.com/office/drawing/2014/main" id="{177EF411-0DAB-4BCE-94A8-E903E20549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A11237F-7CCA-4423-B624-29C06FF2E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8CD4AB-B9A2-4248-B31F-8EBC71546D8D}" type="slidenum">
              <a:rPr lang="en-US" smtClean="0"/>
              <a:t>‹#›</a:t>
            </a:fld>
            <a:endParaRPr lang="en-US" dirty="0"/>
          </a:p>
        </p:txBody>
      </p:sp>
    </p:spTree>
    <p:extLst>
      <p:ext uri="{BB962C8B-B14F-4D97-AF65-F5344CB8AC3E}">
        <p14:creationId xmlns:p14="http://schemas.microsoft.com/office/powerpoint/2010/main" val="2869779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7E720-7243-402E-A0D4-CE3189C951A5}" type="datetimeFigureOut">
              <a:rPr lang="en-US" noProof="0" smtClean="0"/>
              <a:t>6/12/2024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E9C73-6CDE-45E2-97F8-E3C5308FA232}" type="slidenum">
              <a:rPr lang="en-US" noProof="0" smtClean="0"/>
              <a:t>‹#›</a:t>
            </a:fld>
            <a:endParaRPr lang="en-US" noProof="0" dirty="0"/>
          </a:p>
        </p:txBody>
      </p:sp>
    </p:spTree>
    <p:extLst>
      <p:ext uri="{BB962C8B-B14F-4D97-AF65-F5344CB8AC3E}">
        <p14:creationId xmlns:p14="http://schemas.microsoft.com/office/powerpoint/2010/main" val="37634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1</a:t>
            </a:fld>
            <a:endParaRPr lang="en-US" dirty="0"/>
          </a:p>
        </p:txBody>
      </p:sp>
    </p:spTree>
    <p:extLst>
      <p:ext uri="{BB962C8B-B14F-4D97-AF65-F5344CB8AC3E}">
        <p14:creationId xmlns:p14="http://schemas.microsoft.com/office/powerpoint/2010/main" val="156747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14</a:t>
            </a:fld>
            <a:endParaRPr lang="en-US" dirty="0"/>
          </a:p>
        </p:txBody>
      </p:sp>
    </p:spTree>
    <p:extLst>
      <p:ext uri="{BB962C8B-B14F-4D97-AF65-F5344CB8AC3E}">
        <p14:creationId xmlns:p14="http://schemas.microsoft.com/office/powerpoint/2010/main" val="4088854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15</a:t>
            </a:fld>
            <a:endParaRPr lang="en-US" dirty="0"/>
          </a:p>
        </p:txBody>
      </p:sp>
    </p:spTree>
    <p:extLst>
      <p:ext uri="{BB962C8B-B14F-4D97-AF65-F5344CB8AC3E}">
        <p14:creationId xmlns:p14="http://schemas.microsoft.com/office/powerpoint/2010/main" val="942007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6</a:t>
            </a:fld>
            <a:endParaRPr lang="en-US" dirty="0"/>
          </a:p>
        </p:txBody>
      </p:sp>
    </p:spTree>
    <p:extLst>
      <p:ext uri="{BB962C8B-B14F-4D97-AF65-F5344CB8AC3E}">
        <p14:creationId xmlns:p14="http://schemas.microsoft.com/office/powerpoint/2010/main" val="3511812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7</a:t>
            </a:fld>
            <a:endParaRPr lang="en-US" dirty="0"/>
          </a:p>
        </p:txBody>
      </p:sp>
    </p:spTree>
    <p:extLst>
      <p:ext uri="{BB962C8B-B14F-4D97-AF65-F5344CB8AC3E}">
        <p14:creationId xmlns:p14="http://schemas.microsoft.com/office/powerpoint/2010/main" val="301560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8</a:t>
            </a:fld>
            <a:endParaRPr lang="en-US" dirty="0"/>
          </a:p>
        </p:txBody>
      </p:sp>
    </p:spTree>
    <p:extLst>
      <p:ext uri="{BB962C8B-B14F-4D97-AF65-F5344CB8AC3E}">
        <p14:creationId xmlns:p14="http://schemas.microsoft.com/office/powerpoint/2010/main" val="2561512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9</a:t>
            </a:fld>
            <a:endParaRPr lang="en-US" dirty="0"/>
          </a:p>
        </p:txBody>
      </p:sp>
    </p:spTree>
    <p:extLst>
      <p:ext uri="{BB962C8B-B14F-4D97-AF65-F5344CB8AC3E}">
        <p14:creationId xmlns:p14="http://schemas.microsoft.com/office/powerpoint/2010/main" val="4217760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10</a:t>
            </a:fld>
            <a:endParaRPr lang="en-US" dirty="0"/>
          </a:p>
        </p:txBody>
      </p:sp>
    </p:spTree>
    <p:extLst>
      <p:ext uri="{BB962C8B-B14F-4D97-AF65-F5344CB8AC3E}">
        <p14:creationId xmlns:p14="http://schemas.microsoft.com/office/powerpoint/2010/main" val="377019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11</a:t>
            </a:fld>
            <a:endParaRPr lang="en-US" dirty="0"/>
          </a:p>
        </p:txBody>
      </p:sp>
    </p:spTree>
    <p:extLst>
      <p:ext uri="{BB962C8B-B14F-4D97-AF65-F5344CB8AC3E}">
        <p14:creationId xmlns:p14="http://schemas.microsoft.com/office/powerpoint/2010/main" val="1167296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12</a:t>
            </a:fld>
            <a:endParaRPr lang="en-US" dirty="0"/>
          </a:p>
        </p:txBody>
      </p:sp>
    </p:spTree>
    <p:extLst>
      <p:ext uri="{BB962C8B-B14F-4D97-AF65-F5344CB8AC3E}">
        <p14:creationId xmlns:p14="http://schemas.microsoft.com/office/powerpoint/2010/main" val="1492805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13</a:t>
            </a:fld>
            <a:endParaRPr lang="en-US" dirty="0"/>
          </a:p>
        </p:txBody>
      </p:sp>
    </p:spTree>
    <p:extLst>
      <p:ext uri="{BB962C8B-B14F-4D97-AF65-F5344CB8AC3E}">
        <p14:creationId xmlns:p14="http://schemas.microsoft.com/office/powerpoint/2010/main" val="1927758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6/12/2024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982019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Autofit/>
          </a:bodyPr>
          <a:lstStyle>
            <a:lvl1pPr algn="l" defTabSz="914400"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6/12/2024</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468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7A40E7-331A-409D-8385-D6893D1EA86A}"/>
              </a:ext>
            </a:extLst>
          </p:cNvPr>
          <p:cNvSpPr/>
          <p:nvPr userDrawn="1"/>
        </p:nvSpPr>
        <p:spPr>
          <a:xfrm>
            <a:off x="948394" y="941695"/>
            <a:ext cx="5452526" cy="49746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23">
            <a:extLst>
              <a:ext uri="{FF2B5EF4-FFF2-40B4-BE49-F238E27FC236}">
                <a16:creationId xmlns:a16="http://schemas.microsoft.com/office/drawing/2014/main" id="{75561E95-1FD2-4358-9E4C-3D2E929E4872}"/>
              </a:ext>
            </a:extLst>
          </p:cNvPr>
          <p:cNvSpPr>
            <a:spLocks noGrp="1"/>
          </p:cNvSpPr>
          <p:nvPr>
            <p:ph type="pic" sz="quarter" idx="14"/>
          </p:nvPr>
        </p:nvSpPr>
        <p:spPr>
          <a:xfrm>
            <a:off x="0" y="0"/>
            <a:ext cx="12192000" cy="6858000"/>
          </a:xfrm>
          <a:custGeom>
            <a:avLst/>
            <a:gdLst>
              <a:gd name="connsiteX0" fmla="*/ 948394 w 12192000"/>
              <a:gd name="connsiteY0" fmla="*/ 941695 h 6858000"/>
              <a:gd name="connsiteX1" fmla="*/ 948394 w 12192000"/>
              <a:gd name="connsiteY1" fmla="*/ 5916305 h 6858000"/>
              <a:gd name="connsiteX2" fmla="*/ 6400920 w 12192000"/>
              <a:gd name="connsiteY2" fmla="*/ 5916305 h 6858000"/>
              <a:gd name="connsiteX3" fmla="*/ 6400920 w 12192000"/>
              <a:gd name="connsiteY3" fmla="*/ 94169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48394" y="941695"/>
                </a:moveTo>
                <a:lnTo>
                  <a:pt x="948394" y="5916305"/>
                </a:lnTo>
                <a:lnTo>
                  <a:pt x="6400920" y="5916305"/>
                </a:lnTo>
                <a:lnTo>
                  <a:pt x="6400920" y="941695"/>
                </a:lnTo>
                <a:close/>
                <a:moveTo>
                  <a:pt x="0" y="0"/>
                </a:moveTo>
                <a:lnTo>
                  <a:pt x="12192000" y="0"/>
                </a:lnTo>
                <a:lnTo>
                  <a:pt x="12192000" y="6858000"/>
                </a:lnTo>
                <a:lnTo>
                  <a:pt x="0" y="6858000"/>
                </a:lnTo>
                <a:close/>
              </a:path>
            </a:pathLst>
          </a:custGeom>
          <a:solidFill>
            <a:schemeClr val="accent1">
              <a:lumMod val="60000"/>
              <a:lumOff val="40000"/>
            </a:schemeClr>
          </a:solidFill>
        </p:spPr>
        <p:txBody>
          <a:bodyPr wrap="square">
            <a:noAutofit/>
          </a:bodyPr>
          <a:lstStyle>
            <a:lvl1pPr marL="0" indent="0" algn="ctr">
              <a:buNone/>
              <a:defRPr/>
            </a:lvl1pPr>
          </a:lstStyle>
          <a:p>
            <a:r>
              <a:rPr lang="en-US" noProof="0"/>
              <a:t>Click icon to add picture</a:t>
            </a:r>
            <a:endParaRPr lang="en-US" noProof="0" dirty="0"/>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noProof="0" smtClean="0"/>
              <a:t>6/12/2024</a:t>
            </a:fld>
            <a:endParaRPr lang="en-US" noProof="0"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noProof="0"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noProof="0" smtClean="0"/>
              <a:t>‹#›</a:t>
            </a:fld>
            <a:endParaRPr lang="en-US" noProof="0" dirty="0"/>
          </a:p>
        </p:txBody>
      </p:sp>
      <p:sp>
        <p:nvSpPr>
          <p:cNvPr id="22" name="Content Placeholder 3">
            <a:extLst>
              <a:ext uri="{FF2B5EF4-FFF2-40B4-BE49-F238E27FC236}">
                <a16:creationId xmlns:a16="http://schemas.microsoft.com/office/drawing/2014/main" id="{6E7077FF-6FAE-4A98-862F-3A2F931B9589}"/>
              </a:ext>
            </a:extLst>
          </p:cNvPr>
          <p:cNvSpPr>
            <a:spLocks noGrp="1"/>
          </p:cNvSpPr>
          <p:nvPr>
            <p:ph sz="half" idx="13"/>
          </p:nvPr>
        </p:nvSpPr>
        <p:spPr>
          <a:xfrm>
            <a:off x="1357950" y="2852792"/>
            <a:ext cx="4633415" cy="2572193"/>
          </a:xfrm>
        </p:spPr>
        <p:txBody>
          <a:bodyPr vert="horz" lIns="91440" tIns="45720" rIns="91440" bIns="45720" rtlCol="0">
            <a:normAutofit/>
          </a:bodyPr>
          <a:lstStyle>
            <a:lvl1pPr marL="0" indent="0">
              <a:buNone/>
              <a:defRPr>
                <a:solidFill>
                  <a:schemeClr val="bg1"/>
                </a:solidFill>
              </a:defRPr>
            </a:lvl1pPr>
          </a:lstStyle>
          <a:p>
            <a:pPr lvl="0"/>
            <a:r>
              <a:rPr lang="en-US" noProof="0"/>
              <a:t>Click to edit Master text styles</a:t>
            </a:r>
          </a:p>
        </p:txBody>
      </p:sp>
      <p:sp>
        <p:nvSpPr>
          <p:cNvPr id="23" name="Rectangle 22">
            <a:extLst>
              <a:ext uri="{FF2B5EF4-FFF2-40B4-BE49-F238E27FC236}">
                <a16:creationId xmlns:a16="http://schemas.microsoft.com/office/drawing/2014/main" id="{351E07B6-8D69-4F8A-9729-400511B37F8B}"/>
              </a:ext>
            </a:extLst>
          </p:cNvPr>
          <p:cNvSpPr/>
          <p:nvPr userDrawn="1"/>
        </p:nvSpPr>
        <p:spPr>
          <a:xfrm>
            <a:off x="1101715" y="1106424"/>
            <a:ext cx="5120640" cy="4645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357950" y="1352804"/>
            <a:ext cx="4633415" cy="1333641"/>
          </a:xfrm>
        </p:spPr>
        <p:txBody>
          <a:bodyPr anchor="b">
            <a:normAutofit/>
          </a:bodyPr>
          <a:lstStyle>
            <a:lvl1pPr algn="l" defTabSz="914400"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r>
              <a:rPr lang="en-US" noProof="0"/>
              <a:t>Click to edit Master title style</a:t>
            </a:r>
          </a:p>
        </p:txBody>
      </p:sp>
    </p:spTree>
    <p:extLst>
      <p:ext uri="{BB962C8B-B14F-4D97-AF65-F5344CB8AC3E}">
        <p14:creationId xmlns:p14="http://schemas.microsoft.com/office/powerpoint/2010/main" val="281113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6/12/2024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100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62855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6/12/2024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703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0555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F2F0876-DA34-44C2-B05E-66533803FE6E}"/>
              </a:ext>
            </a:extLst>
          </p:cNvPr>
          <p:cNvSpPr>
            <a:spLocks noGrp="1"/>
          </p:cNvSpPr>
          <p:nvPr>
            <p:ph type="pic" sz="quarter" idx="14"/>
          </p:nvPr>
        </p:nvSpPr>
        <p:spPr>
          <a:xfrm>
            <a:off x="233400" y="246600"/>
            <a:ext cx="11725200" cy="6364800"/>
          </a:xfrm>
        </p:spPr>
        <p:txBody>
          <a:bodyPr anchor="ctr" anchorCtr="0"/>
          <a:lstStyle>
            <a:lvl1pPr marL="0" indent="0" algn="ctr">
              <a:buNone/>
              <a:defRPr/>
            </a:lvl1pPr>
          </a:lstStyle>
          <a:p>
            <a:r>
              <a:rPr lang="en-US"/>
              <a:t>Click icon to add picture</a:t>
            </a:r>
            <a:endParaRPr lang="ru-RU"/>
          </a:p>
        </p:txBody>
      </p:sp>
      <p:sp>
        <p:nvSpPr>
          <p:cNvPr id="10" name="Picture Placeholder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8"/>
            <a:ext cx="5243512" cy="3748087"/>
          </a:xfrm>
        </p:spPr>
        <p:txBody>
          <a:bodyPr anchor="ctr" anchorCtr="0"/>
          <a:lstStyle>
            <a:lvl1pPr marL="0" indent="0" algn="ctr">
              <a:buNone/>
              <a:defRPr/>
            </a:lvl1pPr>
          </a:lstStyle>
          <a:p>
            <a:r>
              <a:rPr lang="en-US"/>
              <a:t>Click icon to add picture</a:t>
            </a:r>
            <a:endParaRPr lang="ru-RU" dirty="0"/>
          </a:p>
        </p:txBody>
      </p:sp>
      <p:sp>
        <p:nvSpPr>
          <p:cNvPr id="8" name="Title 7"/>
          <p:cNvSpPr>
            <a:spLocks noGrp="1"/>
          </p:cNvSpPr>
          <p:nvPr>
            <p:ph type="title"/>
          </p:nvPr>
        </p:nvSpPr>
        <p:spPr/>
        <p:txBody>
          <a:bodyPr/>
          <a:lstStyle>
            <a:lvl1pPr>
              <a:defRPr>
                <a:solidFill>
                  <a:schemeClr val="bg2">
                    <a:lumMod val="50000"/>
                  </a:schemeClr>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2392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23591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75877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6595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6/12/2024</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9664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6/12/2024</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6042478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9" r:id="rId5"/>
    <p:sldLayoutId id="2147483730" r:id="rId6"/>
    <p:sldLayoutId id="2147483736" r:id="rId7"/>
    <p:sldLayoutId id="2147483737" r:id="rId8"/>
    <p:sldLayoutId id="2147483727" r:id="rId9"/>
    <p:sldLayoutId id="2147483741" r:id="rId10"/>
    <p:sldLayoutId id="2147483740" r:id="rId11"/>
    <p:sldLayoutId id="2147483728" r:id="rId12"/>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6.jpg"/><Relationship Id="rId7" Type="http://schemas.openxmlformats.org/officeDocument/2006/relationships/diagramQuickStyle" Target="../diagrams/quickStyle5.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7.jpg"/><Relationship Id="rId9" Type="http://schemas.microsoft.com/office/2007/relationships/diagramDrawing" Target="../diagrams/drawing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0.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7.jp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Man in headphones with a laptop">
            <a:extLst>
              <a:ext uri="{FF2B5EF4-FFF2-40B4-BE49-F238E27FC236}">
                <a16:creationId xmlns:a16="http://schemas.microsoft.com/office/drawing/2014/main" id="{ADA04C7C-FE8B-4C2F-BF2E-CBD501A02DFD}"/>
              </a:ext>
            </a:extLst>
          </p:cNvPr>
          <p:cNvPicPr>
            <a:picLocks noChangeAspect="1"/>
          </p:cNvPicPr>
          <p:nvPr/>
        </p:nvPicPr>
        <p:blipFill>
          <a:blip r:embed="rId3">
            <a:duotone>
              <a:prstClr val="black"/>
              <a:schemeClr val="accent1">
                <a:tint val="45000"/>
                <a:satMod val="400000"/>
              </a:schemeClr>
            </a:duotone>
          </a:blip>
          <a:srcRect/>
          <a:stretch/>
        </p:blipFill>
        <p:spPr>
          <a:xfrm>
            <a:off x="11" y="11"/>
            <a:ext cx="12191978" cy="6857988"/>
          </a:xfrm>
          <a:prstGeom prst="rect">
            <a:avLst/>
          </a:prstGeom>
        </p:spPr>
      </p:pic>
      <p:sp>
        <p:nvSpPr>
          <p:cNvPr id="11" name="Rectangle 1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01253F3E-E6E8-4DEE-A6F6-D6A88FD391E3}"/>
              </a:ext>
            </a:extLst>
          </p:cNvPr>
          <p:cNvSpPr>
            <a:spLocks noGrp="1"/>
          </p:cNvSpPr>
          <p:nvPr>
            <p:ph type="ctrTitle"/>
          </p:nvPr>
        </p:nvSpPr>
        <p:spPr>
          <a:xfrm>
            <a:off x="1769532" y="2091263"/>
            <a:ext cx="8652938" cy="2461504"/>
          </a:xfrm>
        </p:spPr>
        <p:txBody>
          <a:bodyPr>
            <a:normAutofit/>
          </a:bodyPr>
          <a:lstStyle/>
          <a:p>
            <a:r>
              <a:rPr lang="en-US" dirty="0">
                <a:solidFill>
                  <a:srgbClr val="FFFF00"/>
                </a:solidFill>
              </a:rPr>
              <a:t>Social media marketing</a:t>
            </a:r>
            <a:endParaRPr lang="ru-RU" dirty="0">
              <a:solidFill>
                <a:srgbClr val="FFFF00"/>
              </a:solidFill>
            </a:endParaRPr>
          </a:p>
        </p:txBody>
      </p:sp>
      <p:sp>
        <p:nvSpPr>
          <p:cNvPr id="3" name="Subtitle 2">
            <a:extLst>
              <a:ext uri="{FF2B5EF4-FFF2-40B4-BE49-F238E27FC236}">
                <a16:creationId xmlns:a16="http://schemas.microsoft.com/office/drawing/2014/main" id="{1C954176-1A2D-47B9-B195-FB21407C0471}"/>
              </a:ext>
            </a:extLst>
          </p:cNvPr>
          <p:cNvSpPr>
            <a:spLocks noGrp="1"/>
          </p:cNvSpPr>
          <p:nvPr>
            <p:ph type="subTitle" idx="1"/>
          </p:nvPr>
        </p:nvSpPr>
        <p:spPr>
          <a:xfrm>
            <a:off x="1769532" y="4623127"/>
            <a:ext cx="8655200" cy="457201"/>
          </a:xfrm>
        </p:spPr>
        <p:txBody>
          <a:bodyPr>
            <a:normAutofit/>
          </a:bodyPr>
          <a:lstStyle/>
          <a:p>
            <a:pPr>
              <a:spcAft>
                <a:spcPts val="600"/>
              </a:spcAft>
            </a:pPr>
            <a:r>
              <a:rPr lang="en-US" sz="2400" dirty="0">
                <a:solidFill>
                  <a:schemeClr val="tx2">
                    <a:lumMod val="90000"/>
                  </a:schemeClr>
                </a:solidFill>
              </a:rPr>
              <a:t>Looking for a Social Media Marketer?</a:t>
            </a:r>
            <a:endParaRPr lang="ru-RU" sz="2400" dirty="0">
              <a:solidFill>
                <a:schemeClr val="tx2">
                  <a:lumMod val="90000"/>
                </a:schemeClr>
              </a:solidFill>
            </a:endParaRPr>
          </a:p>
        </p:txBody>
      </p:sp>
      <p:sp>
        <p:nvSpPr>
          <p:cNvPr id="13" name="Rectangle 1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txBody>
          <a:bodyPr/>
          <a:lstStyle/>
          <a:p>
            <a:endParaRPr lang="en-US"/>
          </a:p>
        </p:txBody>
      </p:sp>
    </p:spTree>
    <p:extLst>
      <p:ext uri="{BB962C8B-B14F-4D97-AF65-F5344CB8AC3E}">
        <p14:creationId xmlns:p14="http://schemas.microsoft.com/office/powerpoint/2010/main" val="3173535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D4937-CA34-4C89-9BAF-9E011BE5736D}"/>
              </a:ext>
            </a:extLst>
          </p:cNvPr>
          <p:cNvSpPr>
            <a:spLocks noGrp="1"/>
          </p:cNvSpPr>
          <p:nvPr>
            <p:ph type="title"/>
          </p:nvPr>
        </p:nvSpPr>
        <p:spPr>
          <a:xfrm>
            <a:off x="1066800" y="642594"/>
            <a:ext cx="10058400" cy="1371600"/>
          </a:xfrm>
        </p:spPr>
        <p:txBody>
          <a:bodyPr vert="horz" lIns="91440" tIns="45720" rIns="91440" bIns="45720" rtlCol="0" anchor="ctr">
            <a:normAutofit/>
          </a:bodyPr>
          <a:lstStyle/>
          <a:p>
            <a:r>
              <a:rPr lang="en-US" cap="all" spc="-100"/>
              <a:t>Examples of how</a:t>
            </a:r>
          </a:p>
        </p:txBody>
      </p:sp>
      <p:sp>
        <p:nvSpPr>
          <p:cNvPr id="4" name="Text Placeholder 3">
            <a:extLst>
              <a:ext uri="{FF2B5EF4-FFF2-40B4-BE49-F238E27FC236}">
                <a16:creationId xmlns:a16="http://schemas.microsoft.com/office/drawing/2014/main" id="{F2D4B761-DD6A-43A0-8600-88D390E1E08C}"/>
              </a:ext>
            </a:extLst>
          </p:cNvPr>
          <p:cNvSpPr>
            <a:spLocks noGrp="1"/>
          </p:cNvSpPr>
          <p:nvPr>
            <p:ph sz="half" idx="1"/>
          </p:nvPr>
        </p:nvSpPr>
        <p:spPr>
          <a:xfrm>
            <a:off x="1066800" y="1810512"/>
            <a:ext cx="4663440" cy="4041648"/>
          </a:xfrm>
        </p:spPr>
        <p:txBody>
          <a:bodyPr vert="horz" lIns="91440" tIns="45720" rIns="91440" bIns="45720" rtlCol="0">
            <a:normAutofit/>
          </a:bodyPr>
          <a:lstStyle/>
          <a:p>
            <a:pPr>
              <a:lnSpc>
                <a:spcPct val="90000"/>
              </a:lnSpc>
              <a:spcBef>
                <a:spcPts val="0"/>
              </a:spcBef>
              <a:spcAft>
                <a:spcPts val="600"/>
              </a:spcAft>
            </a:pPr>
            <a:endParaRPr lang="en-US" b="1" spc="80" dirty="0"/>
          </a:p>
          <a:p>
            <a:pPr>
              <a:lnSpc>
                <a:spcPct val="90000"/>
              </a:lnSpc>
              <a:spcBef>
                <a:spcPts val="0"/>
              </a:spcBef>
              <a:spcAft>
                <a:spcPts val="600"/>
              </a:spcAft>
            </a:pPr>
            <a:r>
              <a:rPr lang="en-US" b="1" spc="80" dirty="0"/>
              <a:t>Create Content: </a:t>
            </a:r>
            <a:r>
              <a:rPr lang="en-US" spc="80" dirty="0"/>
              <a:t>This includes posts &amp; videos</a:t>
            </a:r>
            <a:br>
              <a:rPr lang="en-US" spc="80" dirty="0"/>
            </a:br>
            <a:endParaRPr lang="en-US" spc="80" dirty="0"/>
          </a:p>
          <a:p>
            <a:pPr>
              <a:lnSpc>
                <a:spcPct val="90000"/>
              </a:lnSpc>
              <a:spcBef>
                <a:spcPts val="0"/>
              </a:spcBef>
              <a:spcAft>
                <a:spcPts val="600"/>
              </a:spcAft>
            </a:pPr>
            <a:r>
              <a:rPr lang="en-US" b="1" spc="80" dirty="0"/>
              <a:t>Promote Content: </a:t>
            </a:r>
            <a:r>
              <a:rPr lang="en-US" spc="80" dirty="0"/>
              <a:t>Create posts that are promoted in community groups</a:t>
            </a:r>
            <a:br>
              <a:rPr lang="en-US" spc="80" dirty="0"/>
            </a:br>
            <a:endParaRPr lang="en-US" spc="80" dirty="0"/>
          </a:p>
          <a:p>
            <a:pPr>
              <a:lnSpc>
                <a:spcPct val="90000"/>
              </a:lnSpc>
              <a:spcBef>
                <a:spcPts val="0"/>
              </a:spcBef>
              <a:spcAft>
                <a:spcPts val="600"/>
              </a:spcAft>
            </a:pPr>
            <a:r>
              <a:rPr lang="en-US" b="1" spc="80" dirty="0"/>
              <a:t>Engage with people: </a:t>
            </a:r>
            <a:r>
              <a:rPr lang="en-US" spc="80" dirty="0"/>
              <a:t>Get active in groups related to your industry, interact with others, and recommend YOU!</a:t>
            </a:r>
            <a:br>
              <a:rPr lang="en-US" spc="80" dirty="0"/>
            </a:br>
            <a:endParaRPr lang="en-US" spc="80" dirty="0"/>
          </a:p>
          <a:p>
            <a:pPr>
              <a:lnSpc>
                <a:spcPct val="90000"/>
              </a:lnSpc>
              <a:spcBef>
                <a:spcPts val="0"/>
              </a:spcBef>
              <a:spcAft>
                <a:spcPts val="600"/>
              </a:spcAft>
            </a:pPr>
            <a:r>
              <a:rPr lang="en-US" b="1" spc="80" dirty="0"/>
              <a:t>Grow a following: </a:t>
            </a:r>
            <a:r>
              <a:rPr lang="en-US" spc="80" dirty="0"/>
              <a:t>Get people to follow your brand by creating and sharing content that appeals to them</a:t>
            </a:r>
          </a:p>
        </p:txBody>
      </p:sp>
      <p:pic>
        <p:nvPicPr>
          <p:cNvPr id="10" name="Picture Placeholder 9" descr="Laptop and notebook on the table">
            <a:extLst>
              <a:ext uri="{FF2B5EF4-FFF2-40B4-BE49-F238E27FC236}">
                <a16:creationId xmlns:a16="http://schemas.microsoft.com/office/drawing/2014/main" id="{201D9675-DFD6-4198-A186-4B82257CEE9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8260" r="11769" b="-2"/>
          <a:stretch/>
        </p:blipFill>
        <p:spPr>
          <a:xfrm>
            <a:off x="6461760" y="2103120"/>
            <a:ext cx="4663440" cy="3749040"/>
          </a:xfrm>
          <a:prstGeom prst="rect">
            <a:avLst/>
          </a:prstGeom>
          <a:noFill/>
        </p:spPr>
      </p:pic>
    </p:spTree>
    <p:extLst>
      <p:ext uri="{BB962C8B-B14F-4D97-AF65-F5344CB8AC3E}">
        <p14:creationId xmlns:p14="http://schemas.microsoft.com/office/powerpoint/2010/main" val="110338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5C2D8AE-2A51-43C9-93E8-4B377C69977E}"/>
              </a:ext>
            </a:extLst>
          </p:cNvPr>
          <p:cNvSpPr>
            <a:spLocks noGrp="1"/>
          </p:cNvSpPr>
          <p:nvPr>
            <p:ph type="title"/>
          </p:nvPr>
        </p:nvSpPr>
        <p:spPr>
          <a:xfrm>
            <a:off x="8458200" y="607392"/>
            <a:ext cx="3161963" cy="1645920"/>
          </a:xfrm>
        </p:spPr>
        <p:txBody>
          <a:bodyPr anchor="b">
            <a:normAutofit/>
          </a:bodyPr>
          <a:lstStyle/>
          <a:p>
            <a:r>
              <a:rPr lang="en-US" dirty="0">
                <a:solidFill>
                  <a:srgbClr val="FFFF00"/>
                </a:solidFill>
              </a:rPr>
              <a:t>Analytics</a:t>
            </a:r>
          </a:p>
        </p:txBody>
      </p:sp>
      <p:pic>
        <p:nvPicPr>
          <p:cNvPr id="6" name="Content Placeholder 5" descr="Woman with a laptop">
            <a:extLst>
              <a:ext uri="{FF2B5EF4-FFF2-40B4-BE49-F238E27FC236}">
                <a16:creationId xmlns:a16="http://schemas.microsoft.com/office/drawing/2014/main" id="{56C2B6AD-A8A8-4F16-8F43-F9B26F1BF0C3}"/>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6292"/>
          <a:stretch/>
        </p:blipFill>
        <p:spPr>
          <a:xfrm>
            <a:off x="685800" y="609600"/>
            <a:ext cx="6858000" cy="5334000"/>
          </a:xfrm>
          <a:prstGeom prst="rect">
            <a:avLst/>
          </a:prstGeom>
          <a:noFill/>
        </p:spPr>
      </p:pic>
      <p:sp>
        <p:nvSpPr>
          <p:cNvPr id="13" name="Text Placeholder 3">
            <a:extLst>
              <a:ext uri="{FF2B5EF4-FFF2-40B4-BE49-F238E27FC236}">
                <a16:creationId xmlns:a16="http://schemas.microsoft.com/office/drawing/2014/main" id="{5A1B00F9-CC1D-4C2D-B987-607685F3DEB9}"/>
              </a:ext>
            </a:extLst>
          </p:cNvPr>
          <p:cNvSpPr>
            <a:spLocks noGrp="1"/>
          </p:cNvSpPr>
          <p:nvPr>
            <p:ph type="body" sz="half" idx="2"/>
          </p:nvPr>
        </p:nvSpPr>
        <p:spPr>
          <a:xfrm>
            <a:off x="8458200" y="2336800"/>
            <a:ext cx="3161963" cy="3606800"/>
          </a:xfrm>
        </p:spPr>
        <p:txBody>
          <a:bodyPr>
            <a:normAutofit/>
          </a:bodyPr>
          <a:lstStyle/>
          <a:p>
            <a:pPr>
              <a:lnSpc>
                <a:spcPct val="100000"/>
              </a:lnSpc>
              <a:spcBef>
                <a:spcPts val="900"/>
              </a:spcBef>
              <a:buClr>
                <a:schemeClr val="accent1"/>
              </a:buClr>
            </a:pPr>
            <a:r>
              <a:rPr lang="en-US" sz="1100" dirty="0"/>
              <a:t>The success of any Social Media marketing campaign depends on analytics for tracking and collecting data. Without this information you can’t: </a:t>
            </a:r>
          </a:p>
          <a:p>
            <a:pPr marL="171450" indent="-171450">
              <a:lnSpc>
                <a:spcPct val="100000"/>
              </a:lnSpc>
              <a:spcBef>
                <a:spcPts val="900"/>
              </a:spcBef>
              <a:buClr>
                <a:schemeClr val="accent1"/>
              </a:buClr>
              <a:buFont typeface="Arial" panose="020B0604020202020204" pitchFamily="34" charset="0"/>
              <a:buChar char="•"/>
            </a:pPr>
            <a:r>
              <a:rPr lang="en-US" sz="1100" dirty="0"/>
              <a:t>   Understand user behavior</a:t>
            </a:r>
          </a:p>
          <a:p>
            <a:pPr marL="285750" indent="-285750">
              <a:lnSpc>
                <a:spcPct val="100000"/>
              </a:lnSpc>
              <a:spcBef>
                <a:spcPts val="900"/>
              </a:spcBef>
              <a:buClr>
                <a:schemeClr val="accent1"/>
              </a:buClr>
              <a:buFont typeface="Arial" panose="020B0604020202020204" pitchFamily="34" charset="0"/>
              <a:buChar char="•"/>
            </a:pPr>
            <a:r>
              <a:rPr lang="en-US" sz="1100" dirty="0"/>
              <a:t>Refine your strategy</a:t>
            </a:r>
          </a:p>
          <a:p>
            <a:pPr marL="285750" indent="-285750">
              <a:lnSpc>
                <a:spcPct val="100000"/>
              </a:lnSpc>
              <a:spcBef>
                <a:spcPts val="900"/>
              </a:spcBef>
              <a:buClr>
                <a:schemeClr val="accent1"/>
              </a:buClr>
              <a:buFont typeface="Arial" panose="020B0604020202020204" pitchFamily="34" charset="0"/>
              <a:buChar char="•"/>
            </a:pPr>
            <a:r>
              <a:rPr lang="en-US" sz="1100" dirty="0"/>
              <a:t>Find which platform works best for your brand</a:t>
            </a:r>
          </a:p>
          <a:p>
            <a:pPr marL="285750" indent="-285750">
              <a:lnSpc>
                <a:spcPct val="100000"/>
              </a:lnSpc>
              <a:spcBef>
                <a:spcPts val="900"/>
              </a:spcBef>
              <a:buClr>
                <a:schemeClr val="accent1"/>
              </a:buClr>
              <a:buFont typeface="Arial" panose="020B0604020202020204" pitchFamily="34" charset="0"/>
              <a:buChar char="•"/>
            </a:pPr>
            <a:r>
              <a:rPr lang="en-US" sz="1100" dirty="0"/>
              <a:t>Discover the best times to post</a:t>
            </a:r>
          </a:p>
          <a:p>
            <a:pPr marL="285750" indent="-285750">
              <a:lnSpc>
                <a:spcPct val="100000"/>
              </a:lnSpc>
              <a:spcBef>
                <a:spcPts val="900"/>
              </a:spcBef>
              <a:buClr>
                <a:schemeClr val="accent1"/>
              </a:buClr>
              <a:buFont typeface="Arial" panose="020B0604020202020204" pitchFamily="34" charset="0"/>
              <a:buChar char="•"/>
            </a:pPr>
            <a:r>
              <a:rPr lang="en-US" sz="1100" dirty="0"/>
              <a:t>Analyze your competitors</a:t>
            </a:r>
          </a:p>
          <a:p>
            <a:pPr marL="285750" indent="-285750">
              <a:lnSpc>
                <a:spcPct val="100000"/>
              </a:lnSpc>
              <a:spcBef>
                <a:spcPts val="900"/>
              </a:spcBef>
              <a:buClr>
                <a:schemeClr val="accent1"/>
              </a:buClr>
              <a:buFont typeface="Arial" panose="020B0604020202020204" pitchFamily="34" charset="0"/>
              <a:buChar char="•"/>
            </a:pPr>
            <a:r>
              <a:rPr lang="en-US" sz="1100" dirty="0"/>
              <a:t>Once you have this, you’ll know with certainty what works and what doesn’t. In turn, analytics will inform the decisions that you make for future campaigns and highly influence the success rate!</a:t>
            </a:r>
          </a:p>
          <a:p>
            <a:pPr marL="285750" indent="-285750">
              <a:lnSpc>
                <a:spcPct val="100000"/>
              </a:lnSpc>
              <a:spcBef>
                <a:spcPts val="900"/>
              </a:spcBef>
              <a:buClr>
                <a:schemeClr val="accent1"/>
              </a:buClr>
              <a:buFont typeface="Arial" panose="020B0604020202020204" pitchFamily="34" charset="0"/>
              <a:buChar char="•"/>
            </a:pPr>
            <a:endParaRPr lang="en-US" sz="1100" dirty="0"/>
          </a:p>
          <a:p>
            <a:pPr>
              <a:lnSpc>
                <a:spcPct val="100000"/>
              </a:lnSpc>
              <a:spcBef>
                <a:spcPts val="900"/>
              </a:spcBef>
              <a:buClr>
                <a:schemeClr val="accent1"/>
              </a:buClr>
            </a:pPr>
            <a:endParaRPr lang="en-US" sz="1100" dirty="0"/>
          </a:p>
        </p:txBody>
      </p:sp>
    </p:spTree>
    <p:extLst>
      <p:ext uri="{BB962C8B-B14F-4D97-AF65-F5344CB8AC3E}">
        <p14:creationId xmlns:p14="http://schemas.microsoft.com/office/powerpoint/2010/main" val="4402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02F139-264F-4B41-B39A-9E8B2901E164}"/>
              </a:ext>
            </a:extLst>
          </p:cNvPr>
          <p:cNvSpPr>
            <a:spLocks noGrp="1"/>
          </p:cNvSpPr>
          <p:nvPr>
            <p:ph type="title"/>
          </p:nvPr>
        </p:nvSpPr>
        <p:spPr>
          <a:xfrm>
            <a:off x="1066800" y="642594"/>
            <a:ext cx="10058400" cy="1371600"/>
          </a:xfrm>
        </p:spPr>
        <p:txBody>
          <a:bodyPr anchor="ctr">
            <a:normAutofit/>
          </a:bodyPr>
          <a:lstStyle/>
          <a:p>
            <a:r>
              <a:rPr lang="en-US"/>
              <a:t>Why Choose Our Social Media Services?</a:t>
            </a:r>
            <a:endParaRPr lang="ru-RU"/>
          </a:p>
        </p:txBody>
      </p:sp>
      <p:sp>
        <p:nvSpPr>
          <p:cNvPr id="4" name="Text Placeholder 3">
            <a:extLst>
              <a:ext uri="{FF2B5EF4-FFF2-40B4-BE49-F238E27FC236}">
                <a16:creationId xmlns:a16="http://schemas.microsoft.com/office/drawing/2014/main" id="{5ECC3DCE-4CD8-4370-8B3F-47DEAB635ED9}"/>
              </a:ext>
            </a:extLst>
          </p:cNvPr>
          <p:cNvSpPr>
            <a:spLocks noGrp="1"/>
          </p:cNvSpPr>
          <p:nvPr>
            <p:ph sz="half" idx="1"/>
          </p:nvPr>
        </p:nvSpPr>
        <p:spPr>
          <a:xfrm>
            <a:off x="1066800" y="2103120"/>
            <a:ext cx="4663440" cy="3749040"/>
          </a:xfrm>
        </p:spPr>
        <p:txBody>
          <a:bodyPr>
            <a:normAutofit fontScale="92500"/>
          </a:bodyPr>
          <a:lstStyle/>
          <a:p>
            <a:pPr marL="216000" indent="-216000">
              <a:spcBef>
                <a:spcPts val="900"/>
              </a:spcBef>
              <a:buClr>
                <a:schemeClr val="accent1"/>
              </a:buClr>
              <a:buFont typeface="Arial" panose="020B0604020202020204" pitchFamily="34" charset="0"/>
              <a:buChar char="•"/>
            </a:pPr>
            <a:r>
              <a:rPr lang="en-US" b="1" dirty="0"/>
              <a:t>Work One-on-One with YOUR own Specialist</a:t>
            </a:r>
            <a:r>
              <a:rPr lang="en-US" dirty="0"/>
              <a:t>: You will be assigned your own dedicated Social Media Specialist who works with you to produce creative and unique content. </a:t>
            </a:r>
            <a:br>
              <a:rPr lang="en-US" dirty="0"/>
            </a:br>
            <a:endParaRPr lang="en-US" dirty="0"/>
          </a:p>
          <a:p>
            <a:pPr marL="216000" indent="-216000">
              <a:spcBef>
                <a:spcPts val="900"/>
              </a:spcBef>
              <a:buClr>
                <a:schemeClr val="accent1"/>
              </a:buClr>
              <a:buFont typeface="Arial" panose="020B0604020202020204" pitchFamily="34" charset="0"/>
              <a:buChar char="•"/>
            </a:pPr>
            <a:r>
              <a:rPr lang="en-US" b="1" dirty="0"/>
              <a:t>All Content is Created In-House By Us: </a:t>
            </a:r>
            <a:r>
              <a:rPr lang="en-US" dirty="0"/>
              <a:t>Content is not outsourced and is created by our in-house media and graphic design specialists.</a:t>
            </a:r>
            <a:br>
              <a:rPr lang="en-US" dirty="0"/>
            </a:br>
            <a:endParaRPr lang="en-US" dirty="0"/>
          </a:p>
          <a:p>
            <a:pPr marL="216000" indent="-216000">
              <a:spcBef>
                <a:spcPts val="900"/>
              </a:spcBef>
              <a:buClr>
                <a:schemeClr val="accent1"/>
              </a:buClr>
              <a:buFont typeface="Arial" panose="020B0604020202020204" pitchFamily="34" charset="0"/>
              <a:buChar char="•"/>
            </a:pPr>
            <a:r>
              <a:rPr lang="en-US" b="1" dirty="0"/>
              <a:t>Responsive &amp; Attentive Customer Service: </a:t>
            </a:r>
            <a:r>
              <a:rPr lang="en-US" dirty="0"/>
              <a:t>All questions or comments are answered fast as we want to be sure any concerns are promptly handled with your ongoing campaign.</a:t>
            </a:r>
            <a:endParaRPr lang="en-US" b="1" dirty="0"/>
          </a:p>
        </p:txBody>
      </p:sp>
      <p:pic>
        <p:nvPicPr>
          <p:cNvPr id="6" name="Picture Placeholder 5" descr="Man shows something on the laptop">
            <a:extLst>
              <a:ext uri="{FF2B5EF4-FFF2-40B4-BE49-F238E27FC236}">
                <a16:creationId xmlns:a16="http://schemas.microsoft.com/office/drawing/2014/main" id="{CCB0035C-155F-4A5B-87BE-89762733C8E1}"/>
              </a:ext>
            </a:extLst>
          </p:cNvPr>
          <p:cNvPicPr>
            <a:picLocks noGrp="1"/>
          </p:cNvPicPr>
          <p:nvPr>
            <p:ph sz="half" idx="2"/>
          </p:nvPr>
        </p:nvPicPr>
        <p:blipFill rotWithShape="1">
          <a:blip r:embed="rId3">
            <a:extLst>
              <a:ext uri="{28A0092B-C50C-407E-A947-70E740481C1C}">
                <a14:useLocalDpi xmlns:a14="http://schemas.microsoft.com/office/drawing/2010/main" val="0"/>
              </a:ext>
            </a:extLst>
          </a:blip>
          <a:srcRect r="3" b="3145"/>
          <a:stretch/>
        </p:blipFill>
        <p:spPr>
          <a:xfrm>
            <a:off x="6461760" y="2103120"/>
            <a:ext cx="4663440" cy="3749040"/>
          </a:xfrm>
          <a:noFill/>
        </p:spPr>
      </p:pic>
    </p:spTree>
    <p:extLst>
      <p:ext uri="{BB962C8B-B14F-4D97-AF65-F5344CB8AC3E}">
        <p14:creationId xmlns:p14="http://schemas.microsoft.com/office/powerpoint/2010/main" val="70723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Young man with the laptop">
            <a:extLst>
              <a:ext uri="{FF2B5EF4-FFF2-40B4-BE49-F238E27FC236}">
                <a16:creationId xmlns:a16="http://schemas.microsoft.com/office/drawing/2014/main" id="{B1DE2944-CBE6-437E-B09B-0F786EE86F2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0213" r="-1" b="17333"/>
          <a:stretch/>
        </p:blipFill>
        <p:spPr>
          <a:xfrm>
            <a:off x="20" y="10"/>
            <a:ext cx="12191980" cy="6857990"/>
          </a:xfrm>
          <a:prstGeom prst="rect">
            <a:avLst/>
          </a:prstGeom>
          <a:noFill/>
        </p:spPr>
      </p:pic>
      <p:sp>
        <p:nvSpPr>
          <p:cNvPr id="11" name="Text Placeholder 3">
            <a:extLst>
              <a:ext uri="{FF2B5EF4-FFF2-40B4-BE49-F238E27FC236}">
                <a16:creationId xmlns:a16="http://schemas.microsoft.com/office/drawing/2014/main" id="{D2A7D9C9-44A9-4426-88FF-AAD1CA851446}"/>
              </a:ext>
            </a:extLst>
          </p:cNvPr>
          <p:cNvSpPr>
            <a:spLocks noGrp="1"/>
          </p:cNvSpPr>
          <p:nvPr>
            <p:ph sz="half" idx="13"/>
          </p:nvPr>
        </p:nvSpPr>
        <p:spPr>
          <a:xfrm>
            <a:off x="1357950" y="2852792"/>
            <a:ext cx="4633415" cy="2572193"/>
          </a:xfrm>
        </p:spPr>
        <p:txBody>
          <a:bodyPr vert="horz" lIns="91440" tIns="45720" rIns="91440" bIns="45720" rtlCol="0">
            <a:normAutofit/>
          </a:bodyPr>
          <a:lstStyle/>
          <a:p>
            <a:pPr marL="216000" indent="-216000">
              <a:spcBef>
                <a:spcPts val="900"/>
              </a:spcBef>
              <a:buClr>
                <a:schemeClr val="accent1"/>
              </a:buClr>
              <a:buFont typeface="Arial" panose="020B0604020202020204" pitchFamily="34" charset="0"/>
              <a:buChar char="•"/>
            </a:pPr>
            <a:endParaRPr lang="en-US" dirty="0"/>
          </a:p>
          <a:p>
            <a:pPr marL="216000" indent="-216000">
              <a:spcBef>
                <a:spcPts val="900"/>
              </a:spcBef>
              <a:buClr>
                <a:schemeClr val="accent1"/>
              </a:buClr>
              <a:buFont typeface="Arial" panose="020B0604020202020204" pitchFamily="34" charset="0"/>
              <a:buChar char="•"/>
            </a:pPr>
            <a:endParaRPr lang="en-US" dirty="0"/>
          </a:p>
          <a:p>
            <a:pPr>
              <a:spcBef>
                <a:spcPts val="900"/>
              </a:spcBef>
              <a:buClr>
                <a:schemeClr val="accent1"/>
              </a:buClr>
            </a:pPr>
            <a:r>
              <a:rPr lang="en-US" dirty="0"/>
              <a:t> Established in 2015, </a:t>
            </a:r>
            <a:r>
              <a:rPr lang="en-US" b="1" dirty="0">
                <a:solidFill>
                  <a:srgbClr val="00B0F0"/>
                </a:solidFill>
              </a:rPr>
              <a:t>Just Market It </a:t>
            </a:r>
            <a:r>
              <a:rPr lang="en-US" dirty="0"/>
              <a:t>utilizes the latest technology, theory, and trends to create engaging and complete digital marketing solutions custom-tailored to meet the challenges of your market in today’s world. </a:t>
            </a:r>
          </a:p>
        </p:txBody>
      </p:sp>
      <p:sp>
        <p:nvSpPr>
          <p:cNvPr id="2" name="Title 1">
            <a:extLst>
              <a:ext uri="{FF2B5EF4-FFF2-40B4-BE49-F238E27FC236}">
                <a16:creationId xmlns:a16="http://schemas.microsoft.com/office/drawing/2014/main" id="{7DE88500-3CF8-4097-8DEC-19D4A816CC27}"/>
              </a:ext>
            </a:extLst>
          </p:cNvPr>
          <p:cNvSpPr>
            <a:spLocks noGrp="1"/>
          </p:cNvSpPr>
          <p:nvPr>
            <p:ph type="title"/>
          </p:nvPr>
        </p:nvSpPr>
        <p:spPr>
          <a:xfrm>
            <a:off x="1357950" y="1352804"/>
            <a:ext cx="4633415" cy="1333641"/>
          </a:xfrm>
        </p:spPr>
        <p:txBody>
          <a:bodyPr vert="horz" lIns="91440" tIns="45720" rIns="91440" bIns="45720" rtlCol="0" anchor="b">
            <a:normAutofit/>
          </a:bodyPr>
          <a:lstStyle/>
          <a:p>
            <a:r>
              <a:rPr lang="en-US" dirty="0">
                <a:solidFill>
                  <a:srgbClr val="FFFF00"/>
                </a:solidFill>
              </a:rPr>
              <a:t>About Us</a:t>
            </a:r>
          </a:p>
        </p:txBody>
      </p:sp>
    </p:spTree>
    <p:extLst>
      <p:ext uri="{BB962C8B-B14F-4D97-AF65-F5344CB8AC3E}">
        <p14:creationId xmlns:p14="http://schemas.microsoft.com/office/powerpoint/2010/main" val="5201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People discuss some documents">
            <a:extLst>
              <a:ext uri="{FF2B5EF4-FFF2-40B4-BE49-F238E27FC236}">
                <a16:creationId xmlns:a16="http://schemas.microsoft.com/office/drawing/2014/main" id="{AA3CBDBD-ADA7-4AA5-9091-5AD206DAD37F}"/>
              </a:ext>
            </a:extLst>
          </p:cNvPr>
          <p:cNvPicPr>
            <a:picLocks noGrp="1" noChangeAspect="1"/>
          </p:cNvPicPr>
          <p:nvPr>
            <p:ph type="pic" sz="quarter" idx="14"/>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233400" y="247670"/>
            <a:ext cx="11725200" cy="6362659"/>
          </a:xfrm>
        </p:spPr>
      </p:pic>
      <p:sp>
        <p:nvSpPr>
          <p:cNvPr id="3" name="Title 2">
            <a:extLst>
              <a:ext uri="{FF2B5EF4-FFF2-40B4-BE49-F238E27FC236}">
                <a16:creationId xmlns:a16="http://schemas.microsoft.com/office/drawing/2014/main" id="{6002F139-264F-4B41-B39A-9E8B2901E164}"/>
              </a:ext>
            </a:extLst>
          </p:cNvPr>
          <p:cNvSpPr>
            <a:spLocks noGrp="1"/>
          </p:cNvSpPr>
          <p:nvPr>
            <p:ph type="title"/>
          </p:nvPr>
        </p:nvSpPr>
        <p:spPr/>
        <p:txBody>
          <a:bodyPr/>
          <a:lstStyle/>
          <a:p>
            <a:r>
              <a:rPr lang="en-US" dirty="0"/>
              <a:t>What Our Customers Think of Us</a:t>
            </a:r>
            <a:endParaRPr lang="en-US" dirty="0">
              <a:solidFill>
                <a:schemeClr val="bg2">
                  <a:lumMod val="50000"/>
                </a:schemeClr>
              </a:solidFill>
            </a:endParaRPr>
          </a:p>
        </p:txBody>
      </p:sp>
      <p:pic>
        <p:nvPicPr>
          <p:cNvPr id="15" name="Picture Placeholder 14" descr="Man and woman discuss something">
            <a:extLst>
              <a:ext uri="{FF2B5EF4-FFF2-40B4-BE49-F238E27FC236}">
                <a16:creationId xmlns:a16="http://schemas.microsoft.com/office/drawing/2014/main" id="{C19A2066-8A0C-4F7D-949C-5ABD4C709588}"/>
              </a:ext>
            </a:extLst>
          </p:cNvPr>
          <p:cNvPicPr>
            <a:picLocks noGrp="1" noChangeAspect="1"/>
          </p:cNvPicPr>
          <p:nvPr>
            <p:ph type="pic" sz="quarter" idx="13"/>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52488" y="2107518"/>
            <a:ext cx="5243512" cy="3739927"/>
          </a:xfrm>
        </p:spPr>
      </p:pic>
      <p:graphicFrame>
        <p:nvGraphicFramePr>
          <p:cNvPr id="13" name="Content Placeholder 14" descr="SmartArt object">
            <a:extLst>
              <a:ext uri="{FF2B5EF4-FFF2-40B4-BE49-F238E27FC236}">
                <a16:creationId xmlns:a16="http://schemas.microsoft.com/office/drawing/2014/main" id="{DDF6050D-62DF-4914-93B9-C337839FF3BD}"/>
              </a:ext>
            </a:extLst>
          </p:cNvPr>
          <p:cNvGraphicFramePr>
            <a:graphicFrameLocks noGrp="1"/>
          </p:cNvGraphicFramePr>
          <p:nvPr>
            <p:ph sz="half" idx="2"/>
            <p:extLst>
              <p:ext uri="{D42A27DB-BD31-4B8C-83A1-F6EECF244321}">
                <p14:modId xmlns:p14="http://schemas.microsoft.com/office/powerpoint/2010/main" val="2012439347"/>
              </p:ext>
            </p:extLst>
          </p:nvPr>
        </p:nvGraphicFramePr>
        <p:xfrm>
          <a:off x="6461125" y="2103438"/>
          <a:ext cx="4664075" cy="3748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1261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Young man is writing">
            <a:extLst>
              <a:ext uri="{FF2B5EF4-FFF2-40B4-BE49-F238E27FC236}">
                <a16:creationId xmlns:a16="http://schemas.microsoft.com/office/drawing/2014/main" id="{1054C6CA-D723-4A6A-9734-5910A1729B5C}"/>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a:stretch/>
        </p:blipFill>
        <p:spPr>
          <a:xfrm>
            <a:off x="1" y="1"/>
            <a:ext cx="12191998" cy="6857999"/>
          </a:xfrm>
          <a:prstGeom prst="rect">
            <a:avLst/>
          </a:prstGeom>
          <a:noFill/>
        </p:spPr>
      </p:pic>
      <p:sp>
        <p:nvSpPr>
          <p:cNvPr id="4" name="Text Placeholder 3">
            <a:extLst>
              <a:ext uri="{FF2B5EF4-FFF2-40B4-BE49-F238E27FC236}">
                <a16:creationId xmlns:a16="http://schemas.microsoft.com/office/drawing/2014/main" id="{29AD4A91-7AB8-40C3-9C11-950FF5FC7DFC}"/>
              </a:ext>
            </a:extLst>
          </p:cNvPr>
          <p:cNvSpPr>
            <a:spLocks noGrp="1"/>
          </p:cNvSpPr>
          <p:nvPr>
            <p:ph sz="half" idx="13"/>
          </p:nvPr>
        </p:nvSpPr>
        <p:spPr>
          <a:xfrm>
            <a:off x="1357949" y="2142903"/>
            <a:ext cx="4633415" cy="2572193"/>
          </a:xfrm>
        </p:spPr>
        <p:txBody>
          <a:bodyPr vert="horz" lIns="91440" tIns="45720" rIns="91440" bIns="45720" rtlCol="0">
            <a:normAutofit/>
          </a:bodyPr>
          <a:lstStyle/>
          <a:p>
            <a:r>
              <a:rPr lang="en-US" b="1" dirty="0"/>
              <a:t>There’s no doubt about it: these days, your business needs to be on Social Media. With 4.48 billion people owning Social Media accounts, there’s a whole world of potential customers that we can access for you!!</a:t>
            </a:r>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A7F5067F-B05A-4CB4-8FEF-12162F4FD7F8}"/>
              </a:ext>
            </a:extLst>
          </p:cNvPr>
          <p:cNvSpPr>
            <a:spLocks noGrp="1"/>
          </p:cNvSpPr>
          <p:nvPr>
            <p:ph type="title"/>
          </p:nvPr>
        </p:nvSpPr>
        <p:spPr>
          <a:xfrm>
            <a:off x="1357950" y="668442"/>
            <a:ext cx="4633415" cy="1333641"/>
          </a:xfrm>
        </p:spPr>
        <p:txBody>
          <a:bodyPr vert="horz" lIns="91440" tIns="45720" rIns="91440" bIns="45720" rtlCol="0" anchor="b">
            <a:normAutofit/>
          </a:bodyPr>
          <a:lstStyle/>
          <a:p>
            <a:r>
              <a:rPr lang="en-US" dirty="0">
                <a:solidFill>
                  <a:srgbClr val="FFFF00"/>
                </a:solidFill>
              </a:rPr>
              <a:t>Summary</a:t>
            </a:r>
          </a:p>
        </p:txBody>
      </p:sp>
      <p:pic>
        <p:nvPicPr>
          <p:cNvPr id="11" name="Loom Video">
            <a:hlinkClick r:id="" action="ppaction://media"/>
            <a:extLst>
              <a:ext uri="{FF2B5EF4-FFF2-40B4-BE49-F238E27FC236}">
                <a16:creationId xmlns:a16="http://schemas.microsoft.com/office/drawing/2014/main" id="{25FCDB85-44FB-4CD7-B1E4-87DDB9D11F1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42840" y="860433"/>
            <a:ext cx="2537921" cy="5498402"/>
          </a:xfrm>
          <a:prstGeom prst="rect">
            <a:avLst/>
          </a:prstGeom>
          <a:ln w="31750">
            <a:solidFill>
              <a:schemeClr val="bg1"/>
            </a:solidFill>
          </a:ln>
        </p:spPr>
      </p:pic>
      <p:sp>
        <p:nvSpPr>
          <p:cNvPr id="2" name="TextBox 1">
            <a:extLst>
              <a:ext uri="{FF2B5EF4-FFF2-40B4-BE49-F238E27FC236}">
                <a16:creationId xmlns:a16="http://schemas.microsoft.com/office/drawing/2014/main" id="{6D950D32-0EF1-462F-A125-96FB8D4CD879}"/>
              </a:ext>
            </a:extLst>
          </p:cNvPr>
          <p:cNvSpPr txBox="1"/>
          <p:nvPr/>
        </p:nvSpPr>
        <p:spPr>
          <a:xfrm>
            <a:off x="7289320" y="499165"/>
            <a:ext cx="2993366" cy="338554"/>
          </a:xfrm>
          <a:prstGeom prst="rect">
            <a:avLst/>
          </a:prstGeom>
          <a:noFill/>
        </p:spPr>
        <p:txBody>
          <a:bodyPr wrap="square" rtlCol="0">
            <a:spAutoFit/>
          </a:bodyPr>
          <a:lstStyle/>
          <a:p>
            <a:r>
              <a:rPr lang="en-US" sz="1600" b="1" dirty="0">
                <a:solidFill>
                  <a:srgbClr val="FFFF00"/>
                </a:solidFill>
              </a:rPr>
              <a:t>LOOM VIDEO EXPLAINER</a:t>
            </a:r>
          </a:p>
        </p:txBody>
      </p:sp>
      <p:pic>
        <p:nvPicPr>
          <p:cNvPr id="7" name="Picture 6" descr="Graphical user interface, application&#10;&#10;Description automatically generated">
            <a:extLst>
              <a:ext uri="{FF2B5EF4-FFF2-40B4-BE49-F238E27FC236}">
                <a16:creationId xmlns:a16="http://schemas.microsoft.com/office/drawing/2014/main" id="{7995D1F3-8055-493B-852F-91ACDBA366D6}"/>
              </a:ext>
            </a:extLst>
          </p:cNvPr>
          <p:cNvPicPr>
            <a:picLocks noChangeAspect="1"/>
          </p:cNvPicPr>
          <p:nvPr/>
        </p:nvPicPr>
        <p:blipFill rotWithShape="1">
          <a:blip r:embed="rId7"/>
          <a:srcRect r="1059"/>
          <a:stretch/>
        </p:blipFill>
        <p:spPr>
          <a:xfrm>
            <a:off x="1357949" y="4251960"/>
            <a:ext cx="3204907" cy="1828800"/>
          </a:xfrm>
          <a:prstGeom prst="rect">
            <a:avLst/>
          </a:prstGeom>
          <a:ln w="28575">
            <a:solidFill>
              <a:schemeClr val="tx1"/>
            </a:solidFill>
          </a:ln>
        </p:spPr>
      </p:pic>
    </p:spTree>
    <p:extLst>
      <p:ext uri="{BB962C8B-B14F-4D97-AF65-F5344CB8AC3E}">
        <p14:creationId xmlns:p14="http://schemas.microsoft.com/office/powerpoint/2010/main" val="138679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6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899962-053C-1F2E-BE2E-9153371FB329}"/>
              </a:ext>
            </a:extLst>
          </p:cNvPr>
          <p:cNvPicPr>
            <a:picLocks noChangeAspect="1"/>
          </p:cNvPicPr>
          <p:nvPr/>
        </p:nvPicPr>
        <p:blipFill rotWithShape="1">
          <a:blip r:embed="rId2"/>
          <a:srcRect l="22291" t="13827" r="23958" b="6790"/>
          <a:stretch/>
        </p:blipFill>
        <p:spPr>
          <a:xfrm>
            <a:off x="3255432" y="1655801"/>
            <a:ext cx="5681133" cy="4143866"/>
          </a:xfrm>
          <a:prstGeom prst="rect">
            <a:avLst/>
          </a:prstGeom>
          <a:ln w="28575">
            <a:solidFill>
              <a:schemeClr val="tx1"/>
            </a:solidFill>
          </a:ln>
        </p:spPr>
      </p:pic>
      <p:sp>
        <p:nvSpPr>
          <p:cNvPr id="4" name="TextBox 3">
            <a:extLst>
              <a:ext uri="{FF2B5EF4-FFF2-40B4-BE49-F238E27FC236}">
                <a16:creationId xmlns:a16="http://schemas.microsoft.com/office/drawing/2014/main" id="{D10E4A3C-3938-7A4D-F987-2D1E3D21D53B}"/>
              </a:ext>
            </a:extLst>
          </p:cNvPr>
          <p:cNvSpPr txBox="1"/>
          <p:nvPr/>
        </p:nvSpPr>
        <p:spPr>
          <a:xfrm>
            <a:off x="4940299" y="482601"/>
            <a:ext cx="2311400" cy="369332"/>
          </a:xfrm>
          <a:prstGeom prst="rect">
            <a:avLst/>
          </a:prstGeom>
          <a:noFill/>
        </p:spPr>
        <p:txBody>
          <a:bodyPr wrap="square" rtlCol="0">
            <a:spAutoFit/>
          </a:bodyPr>
          <a:lstStyle/>
          <a:p>
            <a:r>
              <a:rPr lang="en-US" b="1" dirty="0"/>
              <a:t>Check Us Out Online</a:t>
            </a:r>
          </a:p>
        </p:txBody>
      </p:sp>
      <p:sp>
        <p:nvSpPr>
          <p:cNvPr id="5" name="TextBox 4">
            <a:extLst>
              <a:ext uri="{FF2B5EF4-FFF2-40B4-BE49-F238E27FC236}">
                <a16:creationId xmlns:a16="http://schemas.microsoft.com/office/drawing/2014/main" id="{11877BE0-6337-17C9-E1A4-BB4AE76B501E}"/>
              </a:ext>
            </a:extLst>
          </p:cNvPr>
          <p:cNvSpPr txBox="1"/>
          <p:nvPr/>
        </p:nvSpPr>
        <p:spPr>
          <a:xfrm>
            <a:off x="3039533" y="805766"/>
            <a:ext cx="6112934" cy="646331"/>
          </a:xfrm>
          <a:prstGeom prst="rect">
            <a:avLst/>
          </a:prstGeom>
          <a:noFill/>
        </p:spPr>
        <p:txBody>
          <a:bodyPr wrap="square" rtlCol="0">
            <a:spAutoFit/>
          </a:bodyPr>
          <a:lstStyle/>
          <a:p>
            <a:pPr algn="ctr"/>
            <a:r>
              <a:rPr lang="en-US" sz="3600" b="1" dirty="0">
                <a:solidFill>
                  <a:srgbClr val="0070C0"/>
                </a:solidFill>
              </a:rPr>
              <a:t>www.justmarketitnow.com</a:t>
            </a:r>
          </a:p>
        </p:txBody>
      </p:sp>
      <p:sp>
        <p:nvSpPr>
          <p:cNvPr id="6" name="TextBox 5">
            <a:extLst>
              <a:ext uri="{FF2B5EF4-FFF2-40B4-BE49-F238E27FC236}">
                <a16:creationId xmlns:a16="http://schemas.microsoft.com/office/drawing/2014/main" id="{F51393D5-02A2-D6D4-63C7-AE3851174A6D}"/>
              </a:ext>
            </a:extLst>
          </p:cNvPr>
          <p:cNvSpPr txBox="1"/>
          <p:nvPr/>
        </p:nvSpPr>
        <p:spPr>
          <a:xfrm>
            <a:off x="4152898" y="5985933"/>
            <a:ext cx="3886200" cy="461665"/>
          </a:xfrm>
          <a:prstGeom prst="rect">
            <a:avLst/>
          </a:prstGeom>
          <a:noFill/>
        </p:spPr>
        <p:txBody>
          <a:bodyPr wrap="square" rtlCol="0">
            <a:spAutoFit/>
          </a:bodyPr>
          <a:lstStyle/>
          <a:p>
            <a:pPr algn="ctr"/>
            <a:r>
              <a:rPr lang="en-US" sz="2400" b="1" dirty="0">
                <a:solidFill>
                  <a:srgbClr val="0070C0"/>
                </a:solidFill>
              </a:rPr>
              <a:t>(813) 748-6820</a:t>
            </a:r>
          </a:p>
        </p:txBody>
      </p:sp>
    </p:spTree>
    <p:extLst>
      <p:ext uri="{BB962C8B-B14F-4D97-AF65-F5344CB8AC3E}">
        <p14:creationId xmlns:p14="http://schemas.microsoft.com/office/powerpoint/2010/main" val="1085764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1395A-2436-520F-75AA-D3B81257A631}"/>
              </a:ext>
            </a:extLst>
          </p:cNvPr>
          <p:cNvPicPr>
            <a:picLocks noChangeAspect="1"/>
          </p:cNvPicPr>
          <p:nvPr/>
        </p:nvPicPr>
        <p:blipFill>
          <a:blip r:embed="rId2"/>
          <a:stretch>
            <a:fillRect/>
          </a:stretch>
        </p:blipFill>
        <p:spPr>
          <a:xfrm>
            <a:off x="8109206" y="2061594"/>
            <a:ext cx="3314545" cy="3603072"/>
          </a:xfrm>
          <a:prstGeom prst="rect">
            <a:avLst/>
          </a:prstGeom>
        </p:spPr>
      </p:pic>
      <p:pic>
        <p:nvPicPr>
          <p:cNvPr id="5" name="Picture 4">
            <a:extLst>
              <a:ext uri="{FF2B5EF4-FFF2-40B4-BE49-F238E27FC236}">
                <a16:creationId xmlns:a16="http://schemas.microsoft.com/office/drawing/2014/main" id="{9BC3DB39-E476-9A0C-4B71-ADB62C08D802}"/>
              </a:ext>
            </a:extLst>
          </p:cNvPr>
          <p:cNvPicPr>
            <a:picLocks noChangeAspect="1"/>
          </p:cNvPicPr>
          <p:nvPr/>
        </p:nvPicPr>
        <p:blipFill>
          <a:blip r:embed="rId3"/>
          <a:stretch>
            <a:fillRect/>
          </a:stretch>
        </p:blipFill>
        <p:spPr>
          <a:xfrm flipH="1">
            <a:off x="4446165" y="1235863"/>
            <a:ext cx="3128395" cy="4758071"/>
          </a:xfrm>
          <a:prstGeom prst="rect">
            <a:avLst/>
          </a:prstGeom>
        </p:spPr>
      </p:pic>
      <p:pic>
        <p:nvPicPr>
          <p:cNvPr id="7" name="Picture 6">
            <a:extLst>
              <a:ext uri="{FF2B5EF4-FFF2-40B4-BE49-F238E27FC236}">
                <a16:creationId xmlns:a16="http://schemas.microsoft.com/office/drawing/2014/main" id="{4A439F33-3EAE-2769-C684-714D1A343DFE}"/>
              </a:ext>
            </a:extLst>
          </p:cNvPr>
          <p:cNvPicPr>
            <a:picLocks noChangeAspect="1"/>
          </p:cNvPicPr>
          <p:nvPr/>
        </p:nvPicPr>
        <p:blipFill>
          <a:blip r:embed="rId4"/>
          <a:stretch>
            <a:fillRect/>
          </a:stretch>
        </p:blipFill>
        <p:spPr>
          <a:xfrm>
            <a:off x="1621975" y="2088858"/>
            <a:ext cx="2162602" cy="3837963"/>
          </a:xfrm>
          <a:prstGeom prst="rect">
            <a:avLst/>
          </a:prstGeom>
        </p:spPr>
      </p:pic>
      <p:pic>
        <p:nvPicPr>
          <p:cNvPr id="9" name="Picture 8">
            <a:extLst>
              <a:ext uri="{FF2B5EF4-FFF2-40B4-BE49-F238E27FC236}">
                <a16:creationId xmlns:a16="http://schemas.microsoft.com/office/drawing/2014/main" id="{A48D462B-20BF-A5DA-FAC6-B3387EE237A7}"/>
              </a:ext>
            </a:extLst>
          </p:cNvPr>
          <p:cNvPicPr>
            <a:picLocks noChangeAspect="1"/>
          </p:cNvPicPr>
          <p:nvPr/>
        </p:nvPicPr>
        <p:blipFill>
          <a:blip r:embed="rId5"/>
          <a:stretch>
            <a:fillRect/>
          </a:stretch>
        </p:blipFill>
        <p:spPr>
          <a:xfrm>
            <a:off x="4649947" y="654341"/>
            <a:ext cx="2720829" cy="1553140"/>
          </a:xfrm>
          <a:prstGeom prst="rect">
            <a:avLst/>
          </a:prstGeom>
        </p:spPr>
      </p:pic>
    </p:spTree>
    <p:extLst>
      <p:ext uri="{BB962C8B-B14F-4D97-AF65-F5344CB8AC3E}">
        <p14:creationId xmlns:p14="http://schemas.microsoft.com/office/powerpoint/2010/main" val="3048723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here of mesh and nodes">
            <a:extLst>
              <a:ext uri="{FF2B5EF4-FFF2-40B4-BE49-F238E27FC236}">
                <a16:creationId xmlns:a16="http://schemas.microsoft.com/office/drawing/2014/main" id="{A99D216A-4806-4581-AC45-BF094D6B3BC0}"/>
              </a:ext>
            </a:extLst>
          </p:cNvPr>
          <p:cNvPicPr>
            <a:picLocks noChangeAspect="1"/>
          </p:cNvPicPr>
          <p:nvPr/>
        </p:nvPicPr>
        <p:blipFill rotWithShape="1">
          <a:blip r:embed="rId2"/>
          <a:srcRect t="1430" b="23570"/>
          <a:stretch/>
        </p:blipFill>
        <p:spPr>
          <a:xfrm>
            <a:off x="20" y="10"/>
            <a:ext cx="12191980" cy="6857990"/>
          </a:xfrm>
          <a:custGeom>
            <a:avLst/>
            <a:gdLst>
              <a:gd name="connsiteX0" fmla="*/ 948394 w 12192000"/>
              <a:gd name="connsiteY0" fmla="*/ 941695 h 6858000"/>
              <a:gd name="connsiteX1" fmla="*/ 948394 w 12192000"/>
              <a:gd name="connsiteY1" fmla="*/ 5916305 h 6858000"/>
              <a:gd name="connsiteX2" fmla="*/ 6400920 w 12192000"/>
              <a:gd name="connsiteY2" fmla="*/ 5916305 h 6858000"/>
              <a:gd name="connsiteX3" fmla="*/ 6400920 w 12192000"/>
              <a:gd name="connsiteY3" fmla="*/ 94169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48394" y="941695"/>
                </a:moveTo>
                <a:lnTo>
                  <a:pt x="948394" y="5916305"/>
                </a:lnTo>
                <a:lnTo>
                  <a:pt x="6400920" y="5916305"/>
                </a:lnTo>
                <a:lnTo>
                  <a:pt x="6400920" y="941695"/>
                </a:lnTo>
                <a:close/>
                <a:moveTo>
                  <a:pt x="0" y="0"/>
                </a:moveTo>
                <a:lnTo>
                  <a:pt x="12192000" y="0"/>
                </a:lnTo>
                <a:lnTo>
                  <a:pt x="12192000" y="6858000"/>
                </a:lnTo>
                <a:lnTo>
                  <a:pt x="0" y="6858000"/>
                </a:lnTo>
                <a:close/>
              </a:path>
            </a:pathLst>
          </a:custGeom>
          <a:noFill/>
        </p:spPr>
      </p:pic>
      <p:sp>
        <p:nvSpPr>
          <p:cNvPr id="3" name="Content Placeholder 2">
            <a:extLst>
              <a:ext uri="{FF2B5EF4-FFF2-40B4-BE49-F238E27FC236}">
                <a16:creationId xmlns:a16="http://schemas.microsoft.com/office/drawing/2014/main" id="{D3F9A997-EC48-4E03-B6DB-3AD94C16A2CD}"/>
              </a:ext>
            </a:extLst>
          </p:cNvPr>
          <p:cNvSpPr>
            <a:spLocks noGrp="1"/>
          </p:cNvSpPr>
          <p:nvPr>
            <p:ph sz="half" idx="13"/>
          </p:nvPr>
        </p:nvSpPr>
        <p:spPr>
          <a:xfrm>
            <a:off x="1357950" y="2852792"/>
            <a:ext cx="4633415" cy="2572193"/>
          </a:xfrm>
        </p:spPr>
        <p:txBody>
          <a:bodyPr>
            <a:normAutofit/>
          </a:bodyPr>
          <a:lstStyle/>
          <a:p>
            <a:pPr>
              <a:lnSpc>
                <a:spcPct val="90000"/>
              </a:lnSpc>
              <a:buFont typeface="Arial" panose="020B0604020202020204" pitchFamily="34" charset="0"/>
              <a:buChar char="•"/>
            </a:pPr>
            <a:r>
              <a:rPr lang="en-US" sz="1500" dirty="0"/>
              <a:t>         Facebook</a:t>
            </a:r>
          </a:p>
          <a:p>
            <a:pPr>
              <a:lnSpc>
                <a:spcPct val="90000"/>
              </a:lnSpc>
              <a:buFont typeface="Arial" panose="020B0604020202020204" pitchFamily="34" charset="0"/>
              <a:buChar char="•"/>
            </a:pPr>
            <a:r>
              <a:rPr lang="en-US" sz="1500" dirty="0"/>
              <a:t>         Twitter</a:t>
            </a:r>
          </a:p>
          <a:p>
            <a:pPr>
              <a:lnSpc>
                <a:spcPct val="90000"/>
              </a:lnSpc>
              <a:buFont typeface="Arial" panose="020B0604020202020204" pitchFamily="34" charset="0"/>
              <a:buChar char="•"/>
            </a:pPr>
            <a:r>
              <a:rPr lang="en-US" sz="1500" dirty="0"/>
              <a:t>         Instagram</a:t>
            </a:r>
          </a:p>
          <a:p>
            <a:pPr>
              <a:lnSpc>
                <a:spcPct val="90000"/>
              </a:lnSpc>
              <a:buFont typeface="Arial" panose="020B0604020202020204" pitchFamily="34" charset="0"/>
              <a:buChar char="•"/>
            </a:pPr>
            <a:r>
              <a:rPr lang="en-US" sz="1500" dirty="0"/>
              <a:t>         Influencer Marketing</a:t>
            </a:r>
          </a:p>
          <a:p>
            <a:pPr>
              <a:lnSpc>
                <a:spcPct val="90000"/>
              </a:lnSpc>
              <a:buFont typeface="Arial" panose="020B0604020202020204" pitchFamily="34" charset="0"/>
              <a:buChar char="•"/>
            </a:pPr>
            <a:r>
              <a:rPr lang="en-US" sz="1500" dirty="0"/>
              <a:t>         Forums</a:t>
            </a:r>
          </a:p>
          <a:p>
            <a:pPr>
              <a:lnSpc>
                <a:spcPct val="90000"/>
              </a:lnSpc>
              <a:buFont typeface="Arial" panose="020B0604020202020204" pitchFamily="34" charset="0"/>
              <a:buChar char="•"/>
            </a:pPr>
            <a:r>
              <a:rPr lang="en-US" sz="1500" dirty="0"/>
              <a:t>         Paid Media</a:t>
            </a:r>
          </a:p>
          <a:p>
            <a:pPr>
              <a:lnSpc>
                <a:spcPct val="90000"/>
              </a:lnSpc>
              <a:buFont typeface="Arial" panose="020B0604020202020204" pitchFamily="34" charset="0"/>
              <a:buChar char="•"/>
            </a:pPr>
            <a:r>
              <a:rPr lang="en-US" sz="1500" dirty="0"/>
              <a:t>         </a:t>
            </a:r>
            <a:r>
              <a:rPr lang="en-US" sz="1500" dirty="0" err="1"/>
              <a:t>Youtube</a:t>
            </a:r>
            <a:endParaRPr lang="en-US" sz="1500" dirty="0"/>
          </a:p>
          <a:p>
            <a:pPr>
              <a:lnSpc>
                <a:spcPct val="90000"/>
              </a:lnSpc>
              <a:buFont typeface="Arial" panose="020B0604020202020204" pitchFamily="34" charset="0"/>
              <a:buChar char="•"/>
            </a:pPr>
            <a:r>
              <a:rPr lang="en-US" sz="1500" dirty="0"/>
              <a:t>         </a:t>
            </a:r>
            <a:r>
              <a:rPr lang="en-US" sz="1500" dirty="0" err="1"/>
              <a:t>Linkedin</a:t>
            </a:r>
            <a:endParaRPr lang="en-US" sz="1500" dirty="0"/>
          </a:p>
          <a:p>
            <a:pPr>
              <a:lnSpc>
                <a:spcPct val="90000"/>
              </a:lnSpc>
              <a:buFont typeface="Arial" panose="020B0604020202020204" pitchFamily="34" charset="0"/>
              <a:buChar char="•"/>
            </a:pPr>
            <a:endParaRPr lang="en-US" sz="1500" dirty="0"/>
          </a:p>
          <a:p>
            <a:pPr>
              <a:lnSpc>
                <a:spcPct val="90000"/>
              </a:lnSpc>
              <a:buFont typeface="Arial" panose="020B0604020202020204" pitchFamily="34" charset="0"/>
              <a:buChar char="•"/>
            </a:pPr>
            <a:endParaRPr lang="en-US" sz="1500" dirty="0"/>
          </a:p>
        </p:txBody>
      </p:sp>
      <p:sp>
        <p:nvSpPr>
          <p:cNvPr id="2" name="Title 1">
            <a:extLst>
              <a:ext uri="{FF2B5EF4-FFF2-40B4-BE49-F238E27FC236}">
                <a16:creationId xmlns:a16="http://schemas.microsoft.com/office/drawing/2014/main" id="{EB35B22D-ACEA-4779-AC71-D11338685306}"/>
              </a:ext>
            </a:extLst>
          </p:cNvPr>
          <p:cNvSpPr>
            <a:spLocks noGrp="1"/>
          </p:cNvSpPr>
          <p:nvPr>
            <p:ph type="title"/>
          </p:nvPr>
        </p:nvSpPr>
        <p:spPr>
          <a:xfrm>
            <a:off x="1357950" y="1352804"/>
            <a:ext cx="4633415" cy="1333641"/>
          </a:xfrm>
        </p:spPr>
        <p:txBody>
          <a:bodyPr anchor="b">
            <a:normAutofit/>
          </a:bodyPr>
          <a:lstStyle/>
          <a:p>
            <a:pPr>
              <a:lnSpc>
                <a:spcPct val="90000"/>
              </a:lnSpc>
            </a:pPr>
            <a:r>
              <a:rPr lang="en-US" sz="3700" dirty="0">
                <a:solidFill>
                  <a:srgbClr val="FFFF00"/>
                </a:solidFill>
              </a:rPr>
              <a:t>Different Types of Social Media Marketing</a:t>
            </a:r>
          </a:p>
        </p:txBody>
      </p:sp>
      <p:pic>
        <p:nvPicPr>
          <p:cNvPr id="6" name="Picture 5">
            <a:extLst>
              <a:ext uri="{FF2B5EF4-FFF2-40B4-BE49-F238E27FC236}">
                <a16:creationId xmlns:a16="http://schemas.microsoft.com/office/drawing/2014/main" id="{A9218279-BAF4-434C-ADB0-193BF0F05C2E}"/>
              </a:ext>
            </a:extLst>
          </p:cNvPr>
          <p:cNvPicPr>
            <a:picLocks noChangeAspect="1"/>
          </p:cNvPicPr>
          <p:nvPr/>
        </p:nvPicPr>
        <p:blipFill>
          <a:blip r:embed="rId3"/>
          <a:stretch>
            <a:fillRect/>
          </a:stretch>
        </p:blipFill>
        <p:spPr>
          <a:xfrm>
            <a:off x="1597774" y="2852792"/>
            <a:ext cx="272706" cy="252717"/>
          </a:xfrm>
          <a:prstGeom prst="rect">
            <a:avLst/>
          </a:prstGeom>
        </p:spPr>
      </p:pic>
      <p:pic>
        <p:nvPicPr>
          <p:cNvPr id="9" name="Picture 8">
            <a:extLst>
              <a:ext uri="{FF2B5EF4-FFF2-40B4-BE49-F238E27FC236}">
                <a16:creationId xmlns:a16="http://schemas.microsoft.com/office/drawing/2014/main" id="{6A76EECD-8A27-4966-80C1-3E346AAF8CED}"/>
              </a:ext>
            </a:extLst>
          </p:cNvPr>
          <p:cNvPicPr>
            <a:picLocks noChangeAspect="1"/>
          </p:cNvPicPr>
          <p:nvPr/>
        </p:nvPicPr>
        <p:blipFill>
          <a:blip r:embed="rId4"/>
          <a:stretch>
            <a:fillRect/>
          </a:stretch>
        </p:blipFill>
        <p:spPr>
          <a:xfrm>
            <a:off x="1597774" y="3156294"/>
            <a:ext cx="272706" cy="272706"/>
          </a:xfrm>
          <a:prstGeom prst="rect">
            <a:avLst/>
          </a:prstGeom>
        </p:spPr>
      </p:pic>
      <p:pic>
        <p:nvPicPr>
          <p:cNvPr id="10" name="Picture 9">
            <a:extLst>
              <a:ext uri="{FF2B5EF4-FFF2-40B4-BE49-F238E27FC236}">
                <a16:creationId xmlns:a16="http://schemas.microsoft.com/office/drawing/2014/main" id="{C0A7DB26-6502-489E-9443-3A884098EF75}"/>
              </a:ext>
            </a:extLst>
          </p:cNvPr>
          <p:cNvPicPr>
            <a:picLocks noChangeAspect="1"/>
          </p:cNvPicPr>
          <p:nvPr/>
        </p:nvPicPr>
        <p:blipFill>
          <a:blip r:embed="rId5"/>
          <a:stretch>
            <a:fillRect/>
          </a:stretch>
        </p:blipFill>
        <p:spPr>
          <a:xfrm>
            <a:off x="1597774" y="3479785"/>
            <a:ext cx="272706" cy="272706"/>
          </a:xfrm>
          <a:prstGeom prst="rect">
            <a:avLst/>
          </a:prstGeom>
        </p:spPr>
      </p:pic>
      <p:pic>
        <p:nvPicPr>
          <p:cNvPr id="11" name="Picture 10">
            <a:extLst>
              <a:ext uri="{FF2B5EF4-FFF2-40B4-BE49-F238E27FC236}">
                <a16:creationId xmlns:a16="http://schemas.microsoft.com/office/drawing/2014/main" id="{B9903A2C-9F3D-40E8-9C7A-E52A5CCA8295}"/>
              </a:ext>
            </a:extLst>
          </p:cNvPr>
          <p:cNvPicPr>
            <a:picLocks noChangeAspect="1"/>
          </p:cNvPicPr>
          <p:nvPr/>
        </p:nvPicPr>
        <p:blipFill>
          <a:blip r:embed="rId6"/>
          <a:stretch>
            <a:fillRect/>
          </a:stretch>
        </p:blipFill>
        <p:spPr>
          <a:xfrm>
            <a:off x="1597774" y="3809427"/>
            <a:ext cx="272706" cy="272706"/>
          </a:xfrm>
          <a:prstGeom prst="rect">
            <a:avLst/>
          </a:prstGeom>
        </p:spPr>
      </p:pic>
      <p:pic>
        <p:nvPicPr>
          <p:cNvPr id="13" name="Picture 12">
            <a:extLst>
              <a:ext uri="{FF2B5EF4-FFF2-40B4-BE49-F238E27FC236}">
                <a16:creationId xmlns:a16="http://schemas.microsoft.com/office/drawing/2014/main" id="{D3565B3A-A71F-4CD5-A9D9-0B2F21A3ED00}"/>
              </a:ext>
            </a:extLst>
          </p:cNvPr>
          <p:cNvPicPr>
            <a:picLocks noChangeAspect="1"/>
          </p:cNvPicPr>
          <p:nvPr/>
        </p:nvPicPr>
        <p:blipFill>
          <a:blip r:embed="rId7"/>
          <a:stretch>
            <a:fillRect/>
          </a:stretch>
        </p:blipFill>
        <p:spPr>
          <a:xfrm>
            <a:off x="1597774" y="4138888"/>
            <a:ext cx="272706" cy="272706"/>
          </a:xfrm>
          <a:prstGeom prst="rect">
            <a:avLst/>
          </a:prstGeom>
        </p:spPr>
      </p:pic>
      <p:pic>
        <p:nvPicPr>
          <p:cNvPr id="14" name="Picture 13">
            <a:extLst>
              <a:ext uri="{FF2B5EF4-FFF2-40B4-BE49-F238E27FC236}">
                <a16:creationId xmlns:a16="http://schemas.microsoft.com/office/drawing/2014/main" id="{D6A5CEDF-D225-4065-A8D6-00FAB8408E75}"/>
              </a:ext>
            </a:extLst>
          </p:cNvPr>
          <p:cNvPicPr>
            <a:picLocks noChangeAspect="1"/>
          </p:cNvPicPr>
          <p:nvPr/>
        </p:nvPicPr>
        <p:blipFill>
          <a:blip r:embed="rId8"/>
          <a:stretch>
            <a:fillRect/>
          </a:stretch>
        </p:blipFill>
        <p:spPr>
          <a:xfrm>
            <a:off x="1597774" y="4468349"/>
            <a:ext cx="272706" cy="272706"/>
          </a:xfrm>
          <a:prstGeom prst="rect">
            <a:avLst/>
          </a:prstGeom>
        </p:spPr>
      </p:pic>
      <p:pic>
        <p:nvPicPr>
          <p:cNvPr id="15" name="Picture 14">
            <a:extLst>
              <a:ext uri="{FF2B5EF4-FFF2-40B4-BE49-F238E27FC236}">
                <a16:creationId xmlns:a16="http://schemas.microsoft.com/office/drawing/2014/main" id="{43B7CDC1-4C35-4B59-8222-DF06469D233F}"/>
              </a:ext>
            </a:extLst>
          </p:cNvPr>
          <p:cNvPicPr>
            <a:picLocks noChangeAspect="1"/>
          </p:cNvPicPr>
          <p:nvPr/>
        </p:nvPicPr>
        <p:blipFill>
          <a:blip r:embed="rId9"/>
          <a:stretch>
            <a:fillRect/>
          </a:stretch>
        </p:blipFill>
        <p:spPr>
          <a:xfrm>
            <a:off x="1597774" y="4797810"/>
            <a:ext cx="283148" cy="283148"/>
          </a:xfrm>
          <a:prstGeom prst="rect">
            <a:avLst/>
          </a:prstGeom>
        </p:spPr>
      </p:pic>
      <p:pic>
        <p:nvPicPr>
          <p:cNvPr id="16" name="Picture 15">
            <a:extLst>
              <a:ext uri="{FF2B5EF4-FFF2-40B4-BE49-F238E27FC236}">
                <a16:creationId xmlns:a16="http://schemas.microsoft.com/office/drawing/2014/main" id="{387443E4-CDE1-4C34-BFF1-ABFBD54DBDB5}"/>
              </a:ext>
            </a:extLst>
          </p:cNvPr>
          <p:cNvPicPr>
            <a:picLocks noChangeAspect="1"/>
          </p:cNvPicPr>
          <p:nvPr/>
        </p:nvPicPr>
        <p:blipFill>
          <a:blip r:embed="rId10"/>
          <a:stretch>
            <a:fillRect/>
          </a:stretch>
        </p:blipFill>
        <p:spPr>
          <a:xfrm>
            <a:off x="1597774" y="5137713"/>
            <a:ext cx="272706" cy="272706"/>
          </a:xfrm>
          <a:prstGeom prst="rect">
            <a:avLst/>
          </a:prstGeom>
        </p:spPr>
      </p:pic>
    </p:spTree>
    <p:extLst>
      <p:ext uri="{BB962C8B-B14F-4D97-AF65-F5344CB8AC3E}">
        <p14:creationId xmlns:p14="http://schemas.microsoft.com/office/powerpoint/2010/main" val="352233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18221-2C2A-4810-B7ED-E4825DAB0B41}"/>
              </a:ext>
            </a:extLst>
          </p:cNvPr>
          <p:cNvSpPr>
            <a:spLocks noGrp="1"/>
          </p:cNvSpPr>
          <p:nvPr>
            <p:ph type="title"/>
          </p:nvPr>
        </p:nvSpPr>
        <p:spPr>
          <a:xfrm>
            <a:off x="1066800" y="642594"/>
            <a:ext cx="10058400" cy="1371600"/>
          </a:xfrm>
        </p:spPr>
        <p:txBody>
          <a:bodyPr anchor="ctr">
            <a:normAutofit/>
          </a:bodyPr>
          <a:lstStyle/>
          <a:p>
            <a:pPr algn="ctr"/>
            <a:r>
              <a:rPr lang="en-US" dirty="0"/>
              <a:t>Social Media Statistics</a:t>
            </a:r>
          </a:p>
        </p:txBody>
      </p:sp>
      <p:graphicFrame>
        <p:nvGraphicFramePr>
          <p:cNvPr id="13" name="Content Placeholder 2">
            <a:extLst>
              <a:ext uri="{FF2B5EF4-FFF2-40B4-BE49-F238E27FC236}">
                <a16:creationId xmlns:a16="http://schemas.microsoft.com/office/drawing/2014/main" id="{0284763F-62F4-4747-BFCA-B2FC6F5DC05B}"/>
              </a:ext>
            </a:extLst>
          </p:cNvPr>
          <p:cNvGraphicFramePr>
            <a:graphicFrameLocks noGrp="1"/>
          </p:cNvGraphicFramePr>
          <p:nvPr>
            <p:ph idx="1"/>
            <p:extLst>
              <p:ext uri="{D42A27DB-BD31-4B8C-83A1-F6EECF244321}">
                <p14:modId xmlns:p14="http://schemas.microsoft.com/office/powerpoint/2010/main" val="4082509720"/>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3172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9C27-12D3-48D7-AF30-B61FB45F4A94}"/>
              </a:ext>
            </a:extLst>
          </p:cNvPr>
          <p:cNvSpPr>
            <a:spLocks noGrp="1"/>
          </p:cNvSpPr>
          <p:nvPr>
            <p:ph type="title"/>
          </p:nvPr>
        </p:nvSpPr>
        <p:spPr>
          <a:xfrm>
            <a:off x="1066800" y="642594"/>
            <a:ext cx="10058400" cy="1371600"/>
          </a:xfrm>
        </p:spPr>
        <p:txBody>
          <a:bodyPr anchor="ctr">
            <a:normAutofit/>
          </a:bodyPr>
          <a:lstStyle/>
          <a:p>
            <a:r>
              <a:rPr lang="en-US" dirty="0"/>
              <a:t>Social Media Growth Marketing</a:t>
            </a:r>
            <a:endParaRPr lang="en-US"/>
          </a:p>
        </p:txBody>
      </p:sp>
      <p:graphicFrame>
        <p:nvGraphicFramePr>
          <p:cNvPr id="5" name="Content Placeholder 2">
            <a:extLst>
              <a:ext uri="{FF2B5EF4-FFF2-40B4-BE49-F238E27FC236}">
                <a16:creationId xmlns:a16="http://schemas.microsoft.com/office/drawing/2014/main" id="{12022287-0DA6-4140-A051-DF557978D444}"/>
              </a:ext>
            </a:extLst>
          </p:cNvPr>
          <p:cNvGraphicFramePr>
            <a:graphicFrameLocks noGrp="1"/>
          </p:cNvGraphicFramePr>
          <p:nvPr>
            <p:ph idx="1"/>
            <p:extLst>
              <p:ext uri="{D42A27DB-BD31-4B8C-83A1-F6EECF244321}">
                <p14:modId xmlns:p14="http://schemas.microsoft.com/office/powerpoint/2010/main" val="178415524"/>
              </p:ext>
            </p:extLst>
          </p:nvPr>
        </p:nvGraphicFramePr>
        <p:xfrm>
          <a:off x="793630" y="1664898"/>
          <a:ext cx="10331570" cy="4641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Graphical user interface, website&#10;&#10;Description automatically generated">
            <a:extLst>
              <a:ext uri="{FF2B5EF4-FFF2-40B4-BE49-F238E27FC236}">
                <a16:creationId xmlns:a16="http://schemas.microsoft.com/office/drawing/2014/main" id="{7BA97472-36B7-4C31-8B08-FD8CBC6AFC9A}"/>
              </a:ext>
            </a:extLst>
          </p:cNvPr>
          <p:cNvPicPr>
            <a:picLocks noChangeAspect="1"/>
          </p:cNvPicPr>
          <p:nvPr/>
        </p:nvPicPr>
        <p:blipFill>
          <a:blip r:embed="rId7"/>
          <a:stretch>
            <a:fillRect/>
          </a:stretch>
        </p:blipFill>
        <p:spPr>
          <a:xfrm>
            <a:off x="8672930" y="1938528"/>
            <a:ext cx="2016955" cy="4367381"/>
          </a:xfrm>
          <a:prstGeom prst="rect">
            <a:avLst/>
          </a:prstGeom>
          <a:ln w="19050">
            <a:solidFill>
              <a:schemeClr val="tx1"/>
            </a:solidFill>
          </a:ln>
        </p:spPr>
      </p:pic>
      <p:sp>
        <p:nvSpPr>
          <p:cNvPr id="7" name="Oval 6">
            <a:extLst>
              <a:ext uri="{FF2B5EF4-FFF2-40B4-BE49-F238E27FC236}">
                <a16:creationId xmlns:a16="http://schemas.microsoft.com/office/drawing/2014/main" id="{252E05E3-675A-4BCB-ABC8-1615A49E4431}"/>
              </a:ext>
            </a:extLst>
          </p:cNvPr>
          <p:cNvSpPr/>
          <p:nvPr/>
        </p:nvSpPr>
        <p:spPr>
          <a:xfrm>
            <a:off x="8375904" y="4507992"/>
            <a:ext cx="1499616" cy="59436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2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oup of people work">
            <a:extLst>
              <a:ext uri="{FF2B5EF4-FFF2-40B4-BE49-F238E27FC236}">
                <a16:creationId xmlns:a16="http://schemas.microsoft.com/office/drawing/2014/main" id="{FDC0A5F4-FE96-4D3A-A9D6-A76F32BA6429}"/>
              </a:ext>
            </a:extLst>
          </p:cNvPr>
          <p:cNvPicPr>
            <a:picLocks noGrp="1"/>
          </p:cNvPicPr>
          <p:nvPr>
            <p:ph sz="half" idx="1"/>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233400" y="248598"/>
            <a:ext cx="11725200" cy="6362659"/>
          </a:xfrm>
          <a:prstGeom prst="rect">
            <a:avLst/>
          </a:prstGeom>
        </p:spPr>
      </p:pic>
      <p:sp>
        <p:nvSpPr>
          <p:cNvPr id="2" name="Title 1">
            <a:extLst>
              <a:ext uri="{FF2B5EF4-FFF2-40B4-BE49-F238E27FC236}">
                <a16:creationId xmlns:a16="http://schemas.microsoft.com/office/drawing/2014/main" id="{D49C97B1-F677-4C82-9865-227A9B7D2400}"/>
              </a:ext>
            </a:extLst>
          </p:cNvPr>
          <p:cNvSpPr>
            <a:spLocks noGrp="1"/>
          </p:cNvSpPr>
          <p:nvPr>
            <p:ph type="title"/>
          </p:nvPr>
        </p:nvSpPr>
        <p:spPr>
          <a:xfrm>
            <a:off x="1066800" y="642594"/>
            <a:ext cx="10058400" cy="1371600"/>
          </a:xfrm>
        </p:spPr>
        <p:txBody>
          <a:bodyPr vert="horz" lIns="91440" tIns="45720" rIns="91440" bIns="45720" rtlCol="0" anchor="ctr">
            <a:normAutofit fontScale="90000"/>
          </a:bodyPr>
          <a:lstStyle/>
          <a:p>
            <a:pPr algn="ctr"/>
            <a:r>
              <a:rPr lang="en-US" dirty="0">
                <a:solidFill>
                  <a:schemeClr val="bg2">
                    <a:lumMod val="50000"/>
                  </a:schemeClr>
                </a:solidFill>
              </a:rPr>
              <a:t>Streamline Your Social Media To Grow Your Brand</a:t>
            </a:r>
          </a:p>
        </p:txBody>
      </p:sp>
      <p:graphicFrame>
        <p:nvGraphicFramePr>
          <p:cNvPr id="5" name="Content Placeholder 2" descr="SmartArt object">
            <a:extLst>
              <a:ext uri="{FF2B5EF4-FFF2-40B4-BE49-F238E27FC236}">
                <a16:creationId xmlns:a16="http://schemas.microsoft.com/office/drawing/2014/main" id="{A1342CC9-B5BC-4EE6-A03F-6501ED7CC4CC}"/>
              </a:ext>
            </a:extLst>
          </p:cNvPr>
          <p:cNvGraphicFramePr>
            <a:graphicFrameLocks/>
          </p:cNvGraphicFramePr>
          <p:nvPr>
            <p:extLst>
              <p:ext uri="{D42A27DB-BD31-4B8C-83A1-F6EECF244321}">
                <p14:modId xmlns:p14="http://schemas.microsoft.com/office/powerpoint/2010/main" val="1335429766"/>
              </p:ext>
            </p:extLst>
          </p:nvPr>
        </p:nvGraphicFramePr>
        <p:xfrm>
          <a:off x="685799" y="2037524"/>
          <a:ext cx="10817088" cy="353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30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97B1-F677-4C82-9865-227A9B7D2400}"/>
              </a:ext>
            </a:extLst>
          </p:cNvPr>
          <p:cNvSpPr>
            <a:spLocks noGrp="1"/>
          </p:cNvSpPr>
          <p:nvPr>
            <p:ph type="title"/>
          </p:nvPr>
        </p:nvSpPr>
        <p:spPr>
          <a:xfrm>
            <a:off x="1066800" y="642594"/>
            <a:ext cx="10058400" cy="1371600"/>
          </a:xfrm>
        </p:spPr>
        <p:txBody>
          <a:bodyPr vert="horz" lIns="91440" tIns="45720" rIns="91440" bIns="45720" rtlCol="0" anchor="ctr">
            <a:normAutofit/>
          </a:bodyPr>
          <a:lstStyle/>
          <a:p>
            <a:r>
              <a:rPr lang="en-US" sz="3000"/>
              <a:t>Transforming your Social Media presence to generate new  business leads and grow your brand </a:t>
            </a:r>
            <a:r>
              <a:rPr lang="en-US" sz="3000" u="sng"/>
              <a:t>without</a:t>
            </a:r>
            <a:r>
              <a:rPr lang="en-US" sz="3000"/>
              <a:t> paid ads. Getting more referrals than ever before! </a:t>
            </a:r>
          </a:p>
        </p:txBody>
      </p:sp>
      <p:graphicFrame>
        <p:nvGraphicFramePr>
          <p:cNvPr id="5" name="Content Placeholder 2" descr="SmartArt object">
            <a:extLst>
              <a:ext uri="{FF2B5EF4-FFF2-40B4-BE49-F238E27FC236}">
                <a16:creationId xmlns:a16="http://schemas.microsoft.com/office/drawing/2014/main" id="{A1342CC9-B5BC-4EE6-A03F-6501ED7CC4CC}"/>
              </a:ext>
            </a:extLst>
          </p:cNvPr>
          <p:cNvGraphicFramePr>
            <a:graphicFrameLocks/>
          </p:cNvGraphicFramePr>
          <p:nvPr>
            <p:extLst>
              <p:ext uri="{D42A27DB-BD31-4B8C-83A1-F6EECF244321}">
                <p14:modId xmlns:p14="http://schemas.microsoft.com/office/powerpoint/2010/main" val="1947921180"/>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633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9BAC94-6EE6-4C8D-8140-D4B8F6CFD4D4}"/>
              </a:ext>
            </a:extLst>
          </p:cNvPr>
          <p:cNvSpPr>
            <a:spLocks noGrp="1"/>
          </p:cNvSpPr>
          <p:nvPr>
            <p:ph type="title"/>
          </p:nvPr>
        </p:nvSpPr>
        <p:spPr>
          <a:xfrm>
            <a:off x="8458200" y="607392"/>
            <a:ext cx="3161963" cy="1645920"/>
          </a:xfrm>
        </p:spPr>
        <p:txBody>
          <a:bodyPr vert="horz" lIns="91440" tIns="45720" rIns="91440" bIns="45720" rtlCol="0" anchor="b">
            <a:normAutofit/>
          </a:bodyPr>
          <a:lstStyle/>
          <a:p>
            <a:r>
              <a:rPr lang="en-US" dirty="0">
                <a:solidFill>
                  <a:srgbClr val="FFFF00"/>
                </a:solidFill>
              </a:rPr>
              <a:t>Strategy</a:t>
            </a:r>
          </a:p>
        </p:txBody>
      </p:sp>
      <p:pic>
        <p:nvPicPr>
          <p:cNvPr id="6" name="Content Placeholder 5" descr="Students discuss something">
            <a:extLst>
              <a:ext uri="{FF2B5EF4-FFF2-40B4-BE49-F238E27FC236}">
                <a16:creationId xmlns:a16="http://schemas.microsoft.com/office/drawing/2014/main" id="{1EF7692A-5CA9-4710-B9F3-81C8F9C643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685800" y="1347787"/>
            <a:ext cx="6858000" cy="3857625"/>
          </a:xfrm>
          <a:prstGeom prst="rect">
            <a:avLst/>
          </a:prstGeom>
          <a:noFill/>
        </p:spPr>
      </p:pic>
      <p:sp>
        <p:nvSpPr>
          <p:cNvPr id="9" name="Content Placeholder 8">
            <a:extLst>
              <a:ext uri="{FF2B5EF4-FFF2-40B4-BE49-F238E27FC236}">
                <a16:creationId xmlns:a16="http://schemas.microsoft.com/office/drawing/2014/main" id="{2352AEF0-6B6A-4BB0-A115-57B4A69831F0}"/>
              </a:ext>
            </a:extLst>
          </p:cNvPr>
          <p:cNvSpPr>
            <a:spLocks noGrp="1"/>
          </p:cNvSpPr>
          <p:nvPr>
            <p:ph type="body" sz="half" idx="2"/>
          </p:nvPr>
        </p:nvSpPr>
        <p:spPr>
          <a:xfrm>
            <a:off x="8458200" y="2336800"/>
            <a:ext cx="3161963" cy="3606800"/>
          </a:xfrm>
        </p:spPr>
        <p:txBody>
          <a:bodyPr vert="horz" lIns="91440" tIns="45720" rIns="91440" bIns="45720" rtlCol="0">
            <a:normAutofit/>
          </a:bodyPr>
          <a:lstStyle/>
          <a:p>
            <a:pPr marL="216000" indent="-216000">
              <a:buClr>
                <a:schemeClr val="accent1"/>
              </a:buClr>
              <a:buFont typeface="Arial" panose="020B0604020202020204" pitchFamily="34" charset="0"/>
              <a:buChar char="•"/>
            </a:pPr>
            <a:r>
              <a:rPr lang="en-US" sz="1700" dirty="0"/>
              <a:t>A sound Social Media marketing strategy is the backbone of your Social Media presence. Without a strategy, you’re wasting time, unlikely to achieve your goals, and will most likely struggle to reach your target audience. </a:t>
            </a:r>
            <a:br>
              <a:rPr lang="en-US" sz="1700" dirty="0"/>
            </a:br>
            <a:endParaRPr lang="en-US" sz="1700" dirty="0"/>
          </a:p>
          <a:p>
            <a:pPr marL="216000" indent="-216000">
              <a:buClr>
                <a:schemeClr val="accent1"/>
              </a:buClr>
              <a:buFont typeface="Arial" panose="020B0604020202020204" pitchFamily="34" charset="0"/>
              <a:buChar char="•"/>
            </a:pPr>
            <a:r>
              <a:rPr lang="en-US" sz="1700" dirty="0"/>
              <a:t>A good Social Media marketing strategy has clear goals, specific plans to reach those goals, and must be measurable. </a:t>
            </a:r>
          </a:p>
        </p:txBody>
      </p:sp>
    </p:spTree>
    <p:extLst>
      <p:ext uri="{BB962C8B-B14F-4D97-AF65-F5344CB8AC3E}">
        <p14:creationId xmlns:p14="http://schemas.microsoft.com/office/powerpoint/2010/main" val="382240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8500-3CF8-4097-8DEC-19D4A816CC27}"/>
              </a:ext>
            </a:extLst>
          </p:cNvPr>
          <p:cNvSpPr>
            <a:spLocks noGrp="1"/>
          </p:cNvSpPr>
          <p:nvPr>
            <p:ph type="title"/>
          </p:nvPr>
        </p:nvSpPr>
        <p:spPr>
          <a:xfrm>
            <a:off x="8458200" y="607392"/>
            <a:ext cx="3161963" cy="1645920"/>
          </a:xfrm>
        </p:spPr>
        <p:txBody>
          <a:bodyPr vert="horz" lIns="91440" tIns="45720" rIns="91440" bIns="45720" rtlCol="0" anchor="b">
            <a:normAutofit/>
          </a:bodyPr>
          <a:lstStyle/>
          <a:p>
            <a:r>
              <a:rPr lang="en-US" dirty="0">
                <a:solidFill>
                  <a:srgbClr val="FFFF00"/>
                </a:solidFill>
              </a:rPr>
              <a:t>Advertising</a:t>
            </a:r>
          </a:p>
        </p:txBody>
      </p:sp>
      <p:pic>
        <p:nvPicPr>
          <p:cNvPr id="6" name="Content Placeholder 5" descr="Students group">
            <a:extLst>
              <a:ext uri="{FF2B5EF4-FFF2-40B4-BE49-F238E27FC236}">
                <a16:creationId xmlns:a16="http://schemas.microsoft.com/office/drawing/2014/main" id="{B1DE2944-CBE6-437E-B09B-0F786EE86F2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921" r="9758" b="1"/>
          <a:stretch/>
        </p:blipFill>
        <p:spPr>
          <a:xfrm>
            <a:off x="685800" y="609600"/>
            <a:ext cx="6858000" cy="5334000"/>
          </a:xfrm>
          <a:prstGeom prst="rect">
            <a:avLst/>
          </a:prstGeom>
          <a:noFill/>
        </p:spPr>
      </p:pic>
      <p:sp>
        <p:nvSpPr>
          <p:cNvPr id="11" name="Text Placeholder 3">
            <a:extLst>
              <a:ext uri="{FF2B5EF4-FFF2-40B4-BE49-F238E27FC236}">
                <a16:creationId xmlns:a16="http://schemas.microsoft.com/office/drawing/2014/main" id="{D2A7D9C9-44A9-4426-88FF-AAD1CA851446}"/>
              </a:ext>
            </a:extLst>
          </p:cNvPr>
          <p:cNvSpPr>
            <a:spLocks noGrp="1"/>
          </p:cNvSpPr>
          <p:nvPr>
            <p:ph type="body" sz="half" idx="2"/>
          </p:nvPr>
        </p:nvSpPr>
        <p:spPr>
          <a:xfrm>
            <a:off x="8458200" y="2336800"/>
            <a:ext cx="3161963" cy="3606800"/>
          </a:xfrm>
        </p:spPr>
        <p:txBody>
          <a:bodyPr vert="horz" lIns="91440" tIns="45720" rIns="91440" bIns="45720" rtlCol="0">
            <a:normAutofit lnSpcReduction="10000"/>
          </a:bodyPr>
          <a:lstStyle/>
          <a:p>
            <a:pPr marL="216000" indent="-216000">
              <a:lnSpc>
                <a:spcPct val="100000"/>
              </a:lnSpc>
              <a:spcBef>
                <a:spcPts val="900"/>
              </a:spcBef>
              <a:buClr>
                <a:schemeClr val="accent1"/>
              </a:buClr>
              <a:buFont typeface="Arial" panose="020B0604020202020204" pitchFamily="34" charset="0"/>
              <a:buChar char="•"/>
            </a:pPr>
            <a:r>
              <a:rPr lang="en-US" dirty="0"/>
              <a:t>For anyone looking for an audience, Social Media advertising is worth exploring. With approximately 2.89 billion active users on Facebook alone, that’s an incredible number of prospects. </a:t>
            </a:r>
            <a:br>
              <a:rPr lang="en-US" dirty="0"/>
            </a:br>
            <a:endParaRPr lang="en-US" dirty="0"/>
          </a:p>
          <a:p>
            <a:pPr marL="216000" indent="-216000">
              <a:lnSpc>
                <a:spcPct val="100000"/>
              </a:lnSpc>
              <a:spcBef>
                <a:spcPts val="900"/>
              </a:spcBef>
              <a:buClr>
                <a:schemeClr val="accent1"/>
              </a:buClr>
              <a:buFont typeface="Arial" panose="020B0604020202020204" pitchFamily="34" charset="0"/>
              <a:buChar char="•"/>
            </a:pPr>
            <a:r>
              <a:rPr lang="en-US" dirty="0"/>
              <a:t>Main types of advertising consist of Organic, Paid, and Earned. We do all these for you.</a:t>
            </a:r>
          </a:p>
          <a:p>
            <a:pPr marL="216000" indent="-216000">
              <a:lnSpc>
                <a:spcPct val="100000"/>
              </a:lnSpc>
              <a:spcBef>
                <a:spcPts val="900"/>
              </a:spcBef>
              <a:buClr>
                <a:schemeClr val="accent1"/>
              </a:buClr>
              <a:buFont typeface="Arial" panose="020B0604020202020204" pitchFamily="34" charset="0"/>
              <a:buChar char="•"/>
            </a:pPr>
            <a:endParaRPr lang="en-US" dirty="0"/>
          </a:p>
          <a:p>
            <a:pPr marL="216000" indent="-216000">
              <a:lnSpc>
                <a:spcPct val="100000"/>
              </a:lnSpc>
              <a:spcBef>
                <a:spcPts val="900"/>
              </a:spcBef>
              <a:buClr>
                <a:schemeClr val="accent1"/>
              </a:buClr>
              <a:buFont typeface="Arial" panose="020B0604020202020204" pitchFamily="34" charset="0"/>
              <a:buChar char="•"/>
            </a:pPr>
            <a:endParaRPr lang="en-US" dirty="0"/>
          </a:p>
        </p:txBody>
      </p:sp>
    </p:spTree>
    <p:extLst>
      <p:ext uri="{BB962C8B-B14F-4D97-AF65-F5344CB8AC3E}">
        <p14:creationId xmlns:p14="http://schemas.microsoft.com/office/powerpoint/2010/main" val="145644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41242D"/>
      </a:dk2>
      <a:lt2>
        <a:srgbClr val="E2E2E8"/>
      </a:lt2>
      <a:accent1>
        <a:srgbClr val="A5A27D"/>
      </a:accent1>
      <a:accent2>
        <a:srgbClr val="B79A7A"/>
      </a:accent2>
      <a:accent3>
        <a:srgbClr val="C2948F"/>
      </a:accent3>
      <a:accent4>
        <a:srgbClr val="BA7F91"/>
      </a:accent4>
      <a:accent5>
        <a:srgbClr val="C390B5"/>
      </a:accent5>
      <a:accent6>
        <a:srgbClr val="B17FBA"/>
      </a:accent6>
      <a:hlink>
        <a:srgbClr val="6D71B0"/>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Classic-Corporate_Teach a Course_04_Win32_MO - v4" id="{2AE1B83A-9721-4EF8-B275-2624D019C8C0}" vid="{8CDF83C5-BCF3-42CE-9DDC-151D6253CC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41243E30-12F4-4BE3-B27D-23AB115E9D1F}">
  <ds:schemaRefs>
    <ds:schemaRef ds:uri="http://schemas.microsoft.com/sharepoint/v3/contenttype/forms"/>
  </ds:schemaRefs>
</ds:datastoreItem>
</file>

<file path=customXml/itemProps2.xml><?xml version="1.0" encoding="utf-8"?>
<ds:datastoreItem xmlns:ds="http://schemas.openxmlformats.org/officeDocument/2006/customXml" ds:itemID="{DB96A612-58F4-4E9A-9665-3987CC3AC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5E4A76-0180-4CD0-B081-82F74A336136}">
  <ds:schemaRef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16c05727-aa75-4e4a-9b5f-8a80a116589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Teach a course presentation</Template>
  <TotalTime>1231</TotalTime>
  <Words>1064</Words>
  <Application>Microsoft Office PowerPoint</Application>
  <PresentationFormat>Widescreen</PresentationFormat>
  <Paragraphs>82</Paragraphs>
  <Slides>16</Slides>
  <Notes>11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Garamond</vt:lpstr>
      <vt:lpstr>SavonVTI</vt:lpstr>
      <vt:lpstr>Social media marketing</vt:lpstr>
      <vt:lpstr>PowerPoint Presentation</vt:lpstr>
      <vt:lpstr>Different Types of Social Media Marketing</vt:lpstr>
      <vt:lpstr>Social Media Statistics</vt:lpstr>
      <vt:lpstr>Social Media Growth Marketing</vt:lpstr>
      <vt:lpstr>Streamline Your Social Media To Grow Your Brand</vt:lpstr>
      <vt:lpstr>Transforming your Social Media presence to generate new  business leads and grow your brand without paid ads. Getting more referrals than ever before! </vt:lpstr>
      <vt:lpstr>Strategy</vt:lpstr>
      <vt:lpstr>Advertising</vt:lpstr>
      <vt:lpstr>Examples of how</vt:lpstr>
      <vt:lpstr>Analytics</vt:lpstr>
      <vt:lpstr>Why Choose Our Social Media Services?</vt:lpstr>
      <vt:lpstr>About Us</vt:lpstr>
      <vt:lpstr>What Our Customers Think of Us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 a course</dc:title>
  <dc:creator>Scott Cassin</dc:creator>
  <cp:lastModifiedBy>Scott Cassin</cp:lastModifiedBy>
  <cp:revision>17</cp:revision>
  <dcterms:created xsi:type="dcterms:W3CDTF">2022-01-10T20:22:37Z</dcterms:created>
  <dcterms:modified xsi:type="dcterms:W3CDTF">2024-06-12T15:46:49Z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